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2"/>
  </p:notesMasterIdLst>
  <p:sldIdLst>
    <p:sldId id="256" r:id="rId2"/>
    <p:sldId id="262" r:id="rId3"/>
    <p:sldId id="263" r:id="rId4"/>
    <p:sldId id="261" r:id="rId5"/>
    <p:sldId id="273" r:id="rId6"/>
    <p:sldId id="267" r:id="rId7"/>
    <p:sldId id="268" r:id="rId8"/>
    <p:sldId id="264" r:id="rId9"/>
    <p:sldId id="266" r:id="rId10"/>
    <p:sldId id="272" r:id="rId11"/>
    <p:sldId id="271" r:id="rId12"/>
    <p:sldId id="270" r:id="rId13"/>
    <p:sldId id="276" r:id="rId14"/>
    <p:sldId id="280" r:id="rId15"/>
    <p:sldId id="274" r:id="rId16"/>
    <p:sldId id="277" r:id="rId17"/>
    <p:sldId id="275" r:id="rId18"/>
    <p:sldId id="265" r:id="rId19"/>
    <p:sldId id="279" r:id="rId20"/>
    <p:sldId id="278"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7" autoAdjust="0"/>
    <p:restoredTop sz="88148" autoAdjust="0"/>
  </p:normalViewPr>
  <p:slideViewPr>
    <p:cSldViewPr snapToGrid="0">
      <p:cViewPr varScale="1">
        <p:scale>
          <a:sx n="95" d="100"/>
          <a:sy n="95" d="100"/>
        </p:scale>
        <p:origin x="1194"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0A8CF1D-E207-403E-BC58-A485F8EC887D}" type="datetimeFigureOut">
              <a:rPr lang="en-GB" smtClean="0"/>
              <a:t>25/07/2022</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95647FE-EB54-42F5-B56D-2A2D0001BFE3}" type="slidenum">
              <a:rPr lang="en-GB" smtClean="0"/>
              <a:t>‹#›</a:t>
            </a:fld>
            <a:endParaRPr lang="en-GB"/>
          </a:p>
        </p:txBody>
      </p:sp>
    </p:spTree>
    <p:extLst>
      <p:ext uri="{BB962C8B-B14F-4D97-AF65-F5344CB8AC3E}">
        <p14:creationId xmlns:p14="http://schemas.microsoft.com/office/powerpoint/2010/main" val="12245523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https://livewellwithpain.co.uk/resources/resources-for-your-patients/</a:t>
            </a:r>
          </a:p>
          <a:p>
            <a:r>
              <a:rPr lang="en-GB" dirty="0"/>
              <a:t>https://www.britishpainsociety.org/people-with-pain/</a:t>
            </a:r>
          </a:p>
          <a:p>
            <a:r>
              <a:rPr lang="en-GB" dirty="0"/>
              <a:t>From Elaine to Everyone 03:06 PM</a:t>
            </a:r>
          </a:p>
          <a:p>
            <a:r>
              <a:rPr lang="en-GB" dirty="0"/>
              <a:t>👍</a:t>
            </a:r>
          </a:p>
          <a:p>
            <a:r>
              <a:rPr lang="en-GB" dirty="0"/>
              <a:t>From Michelle Briggs to Everyone 03:07 PM</a:t>
            </a:r>
          </a:p>
          <a:p>
            <a:r>
              <a:rPr lang="en-GB" dirty="0"/>
              <a:t>https://www.youtube.com/watch?v=C_3phB93rvI</a:t>
            </a:r>
          </a:p>
          <a:p>
            <a:endParaRPr lang="en-GB" dirty="0"/>
          </a:p>
        </p:txBody>
      </p:sp>
      <p:sp>
        <p:nvSpPr>
          <p:cNvPr id="4" name="Slide Number Placeholder 3"/>
          <p:cNvSpPr>
            <a:spLocks noGrp="1"/>
          </p:cNvSpPr>
          <p:nvPr>
            <p:ph type="sldNum" sz="quarter" idx="5"/>
          </p:nvPr>
        </p:nvSpPr>
        <p:spPr/>
        <p:txBody>
          <a:bodyPr/>
          <a:lstStyle/>
          <a:p>
            <a:fld id="{595647FE-EB54-42F5-B56D-2A2D0001BFE3}" type="slidenum">
              <a:rPr lang="en-GB" smtClean="0"/>
              <a:t>1</a:t>
            </a:fld>
            <a:endParaRPr lang="en-GB"/>
          </a:p>
        </p:txBody>
      </p:sp>
    </p:spTree>
    <p:extLst>
      <p:ext uri="{BB962C8B-B14F-4D97-AF65-F5344CB8AC3E}">
        <p14:creationId xmlns:p14="http://schemas.microsoft.com/office/powerpoint/2010/main" val="988281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Interested in how technology can be used to improve patient and clinicians experience and quality of life.</a:t>
            </a:r>
          </a:p>
        </p:txBody>
      </p:sp>
      <p:sp>
        <p:nvSpPr>
          <p:cNvPr id="4" name="Slide Number Placeholder 3"/>
          <p:cNvSpPr>
            <a:spLocks noGrp="1"/>
          </p:cNvSpPr>
          <p:nvPr>
            <p:ph type="sldNum" sz="quarter" idx="5"/>
          </p:nvPr>
        </p:nvSpPr>
        <p:spPr/>
        <p:txBody>
          <a:bodyPr/>
          <a:lstStyle/>
          <a:p>
            <a:fld id="{595647FE-EB54-42F5-B56D-2A2D0001BFE3}" type="slidenum">
              <a:rPr lang="en-GB" smtClean="0"/>
              <a:t>2</a:t>
            </a:fld>
            <a:endParaRPr lang="en-GB"/>
          </a:p>
        </p:txBody>
      </p:sp>
    </p:spTree>
    <p:extLst>
      <p:ext uri="{BB962C8B-B14F-4D97-AF65-F5344CB8AC3E}">
        <p14:creationId xmlns:p14="http://schemas.microsoft.com/office/powerpoint/2010/main" val="485677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95647FE-EB54-42F5-B56D-2A2D0001BFE3}" type="slidenum">
              <a:rPr lang="en-GB" smtClean="0"/>
              <a:t>3</a:t>
            </a:fld>
            <a:endParaRPr lang="en-GB"/>
          </a:p>
        </p:txBody>
      </p:sp>
    </p:spTree>
    <p:extLst>
      <p:ext uri="{BB962C8B-B14F-4D97-AF65-F5344CB8AC3E}">
        <p14:creationId xmlns:p14="http://schemas.microsoft.com/office/powerpoint/2010/main" val="19666404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Small</a:t>
            </a:r>
          </a:p>
          <a:p>
            <a:r>
              <a:rPr lang="en-GB" dirty="0"/>
              <a:t>Lightweight</a:t>
            </a:r>
          </a:p>
          <a:p>
            <a:r>
              <a:rPr lang="en-GB" dirty="0"/>
              <a:t>2 sensors would be used</a:t>
            </a:r>
          </a:p>
        </p:txBody>
      </p:sp>
      <p:sp>
        <p:nvSpPr>
          <p:cNvPr id="4" name="Slide Number Placeholder 3"/>
          <p:cNvSpPr>
            <a:spLocks noGrp="1"/>
          </p:cNvSpPr>
          <p:nvPr>
            <p:ph type="sldNum" sz="quarter" idx="5"/>
          </p:nvPr>
        </p:nvSpPr>
        <p:spPr/>
        <p:txBody>
          <a:bodyPr/>
          <a:lstStyle/>
          <a:p>
            <a:fld id="{595647FE-EB54-42F5-B56D-2A2D0001BFE3}" type="slidenum">
              <a:rPr lang="en-GB" smtClean="0"/>
              <a:t>4</a:t>
            </a:fld>
            <a:endParaRPr lang="en-GB"/>
          </a:p>
        </p:txBody>
      </p:sp>
    </p:spTree>
    <p:extLst>
      <p:ext uri="{BB962C8B-B14F-4D97-AF65-F5344CB8AC3E}">
        <p14:creationId xmlns:p14="http://schemas.microsoft.com/office/powerpoint/2010/main" val="29738089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Many if not all the feedback given in the previous session is planned for the future but it is more advanced.</a:t>
            </a:r>
          </a:p>
        </p:txBody>
      </p:sp>
      <p:sp>
        <p:nvSpPr>
          <p:cNvPr id="4" name="Slide Number Placeholder 3"/>
          <p:cNvSpPr>
            <a:spLocks noGrp="1"/>
          </p:cNvSpPr>
          <p:nvPr>
            <p:ph type="sldNum" sz="quarter" idx="5"/>
          </p:nvPr>
        </p:nvSpPr>
        <p:spPr/>
        <p:txBody>
          <a:bodyPr/>
          <a:lstStyle/>
          <a:p>
            <a:fld id="{595647FE-EB54-42F5-B56D-2A2D0001BFE3}" type="slidenum">
              <a:rPr lang="en-GB" smtClean="0"/>
              <a:t>7</a:t>
            </a:fld>
            <a:endParaRPr lang="en-GB"/>
          </a:p>
        </p:txBody>
      </p:sp>
    </p:spTree>
    <p:extLst>
      <p:ext uri="{BB962C8B-B14F-4D97-AF65-F5344CB8AC3E}">
        <p14:creationId xmlns:p14="http://schemas.microsoft.com/office/powerpoint/2010/main" val="30675675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As with all projects, I have had to learn a lot of new skills, and worked with new technologies</a:t>
            </a:r>
          </a:p>
          <a:p>
            <a:endParaRPr lang="en-GB" dirty="0"/>
          </a:p>
          <a:p>
            <a:r>
              <a:rPr lang="en-GB" dirty="0"/>
              <a:t>As part of the </a:t>
            </a:r>
            <a:r>
              <a:rPr lang="en-GB" dirty="0" err="1"/>
              <a:t>msc</a:t>
            </a:r>
            <a:r>
              <a:rPr lang="en-GB" dirty="0"/>
              <a:t> project I also submitted a project overview and planning report which included background research, literature reviews, designs and methodologies and planning. It received a very good grade and feedback determining that  the project is on a great path to success.</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 first step in the project was to create a minimal viable product. This is what I will be showing you.</a:t>
            </a:r>
          </a:p>
          <a:p>
            <a:endParaRPr lang="en-GB" dirty="0"/>
          </a:p>
        </p:txBody>
      </p:sp>
      <p:sp>
        <p:nvSpPr>
          <p:cNvPr id="4" name="Slide Number Placeholder 3"/>
          <p:cNvSpPr>
            <a:spLocks noGrp="1"/>
          </p:cNvSpPr>
          <p:nvPr>
            <p:ph type="sldNum" sz="quarter" idx="5"/>
          </p:nvPr>
        </p:nvSpPr>
        <p:spPr/>
        <p:txBody>
          <a:bodyPr/>
          <a:lstStyle/>
          <a:p>
            <a:fld id="{595647FE-EB54-42F5-B56D-2A2D0001BFE3}" type="slidenum">
              <a:rPr lang="en-GB" smtClean="0"/>
              <a:t>8</a:t>
            </a:fld>
            <a:endParaRPr lang="en-GB"/>
          </a:p>
        </p:txBody>
      </p:sp>
    </p:spTree>
    <p:extLst>
      <p:ext uri="{BB962C8B-B14F-4D97-AF65-F5344CB8AC3E}">
        <p14:creationId xmlns:p14="http://schemas.microsoft.com/office/powerpoint/2010/main" val="21428387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r>
              <a:rPr lang="en-GB" dirty="0"/>
              <a:t>These are screenshots of the app in order and with correct navigation. This is not the end product, there is a lot of work ahead, but I would love any feedback you have so that I can make the app as tailored to patient user experience as possible. Some pages of the app have specific questions, but please feel free to give feedback on any part of the application.</a:t>
            </a:r>
          </a:p>
        </p:txBody>
      </p:sp>
      <p:sp>
        <p:nvSpPr>
          <p:cNvPr id="4" name="Slide Number Placeholder 3"/>
          <p:cNvSpPr>
            <a:spLocks noGrp="1"/>
          </p:cNvSpPr>
          <p:nvPr>
            <p:ph type="sldNum" sz="quarter" idx="5"/>
          </p:nvPr>
        </p:nvSpPr>
        <p:spPr/>
        <p:txBody>
          <a:bodyPr/>
          <a:lstStyle/>
          <a:p>
            <a:fld id="{595647FE-EB54-42F5-B56D-2A2D0001BFE3}" type="slidenum">
              <a:rPr lang="en-GB" smtClean="0"/>
              <a:t>9</a:t>
            </a:fld>
            <a:endParaRPr lang="en-GB"/>
          </a:p>
        </p:txBody>
      </p:sp>
    </p:spTree>
    <p:extLst>
      <p:ext uri="{BB962C8B-B14F-4D97-AF65-F5344CB8AC3E}">
        <p14:creationId xmlns:p14="http://schemas.microsoft.com/office/powerpoint/2010/main" val="2845583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Unfortunately, I won’t be able to complete a full app during my project since hand in is at the start of September. However, the project will hopefully be continued and developed further using all the feedback received from the previous session and this one.</a:t>
            </a:r>
          </a:p>
        </p:txBody>
      </p:sp>
      <p:sp>
        <p:nvSpPr>
          <p:cNvPr id="4" name="Slide Number Placeholder 3"/>
          <p:cNvSpPr>
            <a:spLocks noGrp="1"/>
          </p:cNvSpPr>
          <p:nvPr>
            <p:ph type="sldNum" sz="quarter" idx="5"/>
          </p:nvPr>
        </p:nvSpPr>
        <p:spPr/>
        <p:txBody>
          <a:bodyPr/>
          <a:lstStyle/>
          <a:p>
            <a:fld id="{595647FE-EB54-42F5-B56D-2A2D0001BFE3}" type="slidenum">
              <a:rPr lang="en-GB" smtClean="0"/>
              <a:t>18</a:t>
            </a:fld>
            <a:endParaRPr lang="en-GB"/>
          </a:p>
        </p:txBody>
      </p:sp>
    </p:spTree>
    <p:extLst>
      <p:ext uri="{BB962C8B-B14F-4D97-AF65-F5344CB8AC3E}">
        <p14:creationId xmlns:p14="http://schemas.microsoft.com/office/powerpoint/2010/main" val="8474952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95647FE-EB54-42F5-B56D-2A2D0001BFE3}" type="slidenum">
              <a:rPr lang="en-GB" smtClean="0"/>
              <a:t>19</a:t>
            </a:fld>
            <a:endParaRPr lang="en-GB"/>
          </a:p>
        </p:txBody>
      </p:sp>
    </p:spTree>
    <p:extLst>
      <p:ext uri="{BB962C8B-B14F-4D97-AF65-F5344CB8AC3E}">
        <p14:creationId xmlns:p14="http://schemas.microsoft.com/office/powerpoint/2010/main" val="31222950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F763469-17FE-428D-B000-BEDB6CF47C6C}" type="datetimeFigureOut">
              <a:rPr lang="en-GB" smtClean="0"/>
              <a:t>25/07/2022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117CAE9-7B46-47F5-8652-E343B04FA556}" type="slidenum">
              <a:rPr lang="en-GB" smtClean="0"/>
              <a:t>‹#›</a:t>
            </a:fld>
            <a:endParaRPr lang="en-GB"/>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802623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F763469-17FE-428D-B000-BEDB6CF47C6C}" type="datetimeFigureOut">
              <a:rPr lang="en-GB" smtClean="0"/>
              <a:t>25/07/2022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117CAE9-7B46-47F5-8652-E343B04FA556}" type="slidenum">
              <a:rPr lang="en-GB" smtClean="0"/>
              <a:t>‹#›</a:t>
            </a:fld>
            <a:endParaRPr lang="en-GB"/>
          </a:p>
        </p:txBody>
      </p:sp>
    </p:spTree>
    <p:extLst>
      <p:ext uri="{BB962C8B-B14F-4D97-AF65-F5344CB8AC3E}">
        <p14:creationId xmlns:p14="http://schemas.microsoft.com/office/powerpoint/2010/main" val="15608506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F763469-17FE-428D-B000-BEDB6CF47C6C}" type="datetimeFigureOut">
              <a:rPr lang="en-GB" smtClean="0"/>
              <a:t>25/07/2022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117CAE9-7B46-47F5-8652-E343B04FA556}" type="slidenum">
              <a:rPr lang="en-GB" smtClean="0"/>
              <a:t>‹#›</a:t>
            </a:fld>
            <a:endParaRPr lang="en-GB"/>
          </a:p>
        </p:txBody>
      </p:sp>
    </p:spTree>
    <p:extLst>
      <p:ext uri="{BB962C8B-B14F-4D97-AF65-F5344CB8AC3E}">
        <p14:creationId xmlns:p14="http://schemas.microsoft.com/office/powerpoint/2010/main" val="28705704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F763469-17FE-428D-B000-BEDB6CF47C6C}" type="datetimeFigureOut">
              <a:rPr lang="en-GB" smtClean="0"/>
              <a:t>25/07/2022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117CAE9-7B46-47F5-8652-E343B04FA556}" type="slidenum">
              <a:rPr lang="en-GB" smtClean="0"/>
              <a:t>‹#›</a:t>
            </a:fld>
            <a:endParaRPr lang="en-GB"/>
          </a:p>
        </p:txBody>
      </p:sp>
    </p:spTree>
    <p:extLst>
      <p:ext uri="{BB962C8B-B14F-4D97-AF65-F5344CB8AC3E}">
        <p14:creationId xmlns:p14="http://schemas.microsoft.com/office/powerpoint/2010/main" val="33112587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F763469-17FE-428D-B000-BEDB6CF47C6C}" type="datetimeFigureOut">
              <a:rPr lang="en-GB" smtClean="0"/>
              <a:t>25/07/2022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117CAE9-7B46-47F5-8652-E343B04FA556}" type="slidenum">
              <a:rPr lang="en-GB" smtClean="0"/>
              <a:t>‹#›</a:t>
            </a:fld>
            <a:endParaRPr lang="en-GB"/>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02300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F763469-17FE-428D-B000-BEDB6CF47C6C}" type="datetimeFigureOut">
              <a:rPr lang="en-GB" smtClean="0"/>
              <a:t>25/07/2022</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E117CAE9-7B46-47F5-8652-E343B04FA556}" type="slidenum">
              <a:rPr lang="en-GB" smtClean="0"/>
              <a:t>‹#›</a:t>
            </a:fld>
            <a:endParaRPr lang="en-GB"/>
          </a:p>
        </p:txBody>
      </p:sp>
    </p:spTree>
    <p:extLst>
      <p:ext uri="{BB962C8B-B14F-4D97-AF65-F5344CB8AC3E}">
        <p14:creationId xmlns:p14="http://schemas.microsoft.com/office/powerpoint/2010/main" val="28099430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F763469-17FE-428D-B000-BEDB6CF47C6C}" type="datetimeFigureOut">
              <a:rPr lang="en-GB" smtClean="0"/>
              <a:t>25/07/2022</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E117CAE9-7B46-47F5-8652-E343B04FA556}" type="slidenum">
              <a:rPr lang="en-GB" smtClean="0"/>
              <a:t>‹#›</a:t>
            </a:fld>
            <a:endParaRPr lang="en-GB"/>
          </a:p>
        </p:txBody>
      </p:sp>
    </p:spTree>
    <p:extLst>
      <p:ext uri="{BB962C8B-B14F-4D97-AF65-F5344CB8AC3E}">
        <p14:creationId xmlns:p14="http://schemas.microsoft.com/office/powerpoint/2010/main" val="7827313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F763469-17FE-428D-B000-BEDB6CF47C6C}" type="datetimeFigureOut">
              <a:rPr lang="en-GB" smtClean="0"/>
              <a:t>25/07/2022</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E117CAE9-7B46-47F5-8652-E343B04FA556}" type="slidenum">
              <a:rPr lang="en-GB" smtClean="0"/>
              <a:t>‹#›</a:t>
            </a:fld>
            <a:endParaRPr lang="en-GB"/>
          </a:p>
        </p:txBody>
      </p:sp>
    </p:spTree>
    <p:extLst>
      <p:ext uri="{BB962C8B-B14F-4D97-AF65-F5344CB8AC3E}">
        <p14:creationId xmlns:p14="http://schemas.microsoft.com/office/powerpoint/2010/main" val="22447753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6F763469-17FE-428D-B000-BEDB6CF47C6C}" type="datetimeFigureOut">
              <a:rPr lang="en-GB" smtClean="0"/>
              <a:t>25/07/2022</a:t>
            </a:fld>
            <a:endParaRPr lang="en-GB"/>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GB"/>
          </a:p>
        </p:txBody>
      </p:sp>
      <p:sp>
        <p:nvSpPr>
          <p:cNvPr id="9" name="Slide Number Placeholder 8"/>
          <p:cNvSpPr>
            <a:spLocks noGrp="1"/>
          </p:cNvSpPr>
          <p:nvPr>
            <p:ph type="sldNum" sz="quarter" idx="12"/>
          </p:nvPr>
        </p:nvSpPr>
        <p:spPr/>
        <p:txBody>
          <a:bodyPr/>
          <a:lstStyle/>
          <a:p>
            <a:fld id="{E117CAE9-7B46-47F5-8652-E343B04FA556}" type="slidenum">
              <a:rPr lang="en-GB" smtClean="0"/>
              <a:t>‹#›</a:t>
            </a:fld>
            <a:endParaRPr lang="en-GB"/>
          </a:p>
        </p:txBody>
      </p:sp>
    </p:spTree>
    <p:extLst>
      <p:ext uri="{BB962C8B-B14F-4D97-AF65-F5344CB8AC3E}">
        <p14:creationId xmlns:p14="http://schemas.microsoft.com/office/powerpoint/2010/main" val="41502601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6F763469-17FE-428D-B000-BEDB6CF47C6C}" type="datetimeFigureOut">
              <a:rPr lang="en-GB" smtClean="0"/>
              <a:t>25/07/2022</a:t>
            </a:fld>
            <a:endParaRPr lang="en-GB"/>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GB"/>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E117CAE9-7B46-47F5-8652-E343B04FA556}" type="slidenum">
              <a:rPr lang="en-GB" smtClean="0"/>
              <a:t>‹#›</a:t>
            </a:fld>
            <a:endParaRPr lang="en-GB"/>
          </a:p>
        </p:txBody>
      </p:sp>
    </p:spTree>
    <p:extLst>
      <p:ext uri="{BB962C8B-B14F-4D97-AF65-F5344CB8AC3E}">
        <p14:creationId xmlns:p14="http://schemas.microsoft.com/office/powerpoint/2010/main" val="19636507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F763469-17FE-428D-B000-BEDB6CF47C6C}" type="datetimeFigureOut">
              <a:rPr lang="en-GB" smtClean="0"/>
              <a:t>25/07/2022</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E117CAE9-7B46-47F5-8652-E343B04FA556}" type="slidenum">
              <a:rPr lang="en-GB" smtClean="0"/>
              <a:t>‹#›</a:t>
            </a:fld>
            <a:endParaRPr lang="en-GB"/>
          </a:p>
        </p:txBody>
      </p:sp>
    </p:spTree>
    <p:extLst>
      <p:ext uri="{BB962C8B-B14F-4D97-AF65-F5344CB8AC3E}">
        <p14:creationId xmlns:p14="http://schemas.microsoft.com/office/powerpoint/2010/main" val="38417825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6F763469-17FE-428D-B000-BEDB6CF47C6C}" type="datetimeFigureOut">
              <a:rPr lang="en-GB" smtClean="0"/>
              <a:t>25/07/2022</a:t>
            </a:fld>
            <a:endParaRPr lang="en-GB"/>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GB"/>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E117CAE9-7B46-47F5-8652-E343B04FA556}" type="slidenum">
              <a:rPr lang="en-GB" smtClean="0"/>
              <a:t>‹#›</a:t>
            </a:fld>
            <a:endParaRPr lang="en-GB"/>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8438575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Layout" Target="../slideLayouts/slideLayout7.xml"/><Relationship Id="rId4" Type="http://schemas.openxmlformats.org/officeDocument/2006/relationships/image" Target="../media/image19.jpg"/></Relationships>
</file>

<file path=ppt/slides/_rels/slide11.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g"/><Relationship Id="rId1" Type="http://schemas.openxmlformats.org/officeDocument/2006/relationships/slideLayout" Target="../slideLayouts/slideLayout7.xml"/><Relationship Id="rId5" Type="http://schemas.openxmlformats.org/officeDocument/2006/relationships/image" Target="../media/image23.jpg"/><Relationship Id="rId4" Type="http://schemas.openxmlformats.org/officeDocument/2006/relationships/image" Target="../media/image22.jpg"/></Relationships>
</file>

<file path=ppt/slides/_rels/slide12.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4.jpg"/><Relationship Id="rId1" Type="http://schemas.openxmlformats.org/officeDocument/2006/relationships/slideLayout" Target="../slideLayouts/slideLayout7.xml"/><Relationship Id="rId4" Type="http://schemas.openxmlformats.org/officeDocument/2006/relationships/image" Target="../media/image26.jpg"/></Relationships>
</file>

<file path=ppt/slides/_rels/slide13.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27.jp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27.jp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1.png"/><Relationship Id="rId7" Type="http://schemas.openxmlformats.org/officeDocument/2006/relationships/image" Target="../media/image34.png"/><Relationship Id="rId2"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33.png"/><Relationship Id="rId11" Type="http://schemas.openxmlformats.org/officeDocument/2006/relationships/image" Target="../media/image38.jpg"/><Relationship Id="rId5" Type="http://schemas.openxmlformats.org/officeDocument/2006/relationships/image" Target="../media/image32.png"/><Relationship Id="rId10" Type="http://schemas.openxmlformats.org/officeDocument/2006/relationships/image" Target="../media/image37.png"/><Relationship Id="rId4" Type="http://schemas.microsoft.com/office/2007/relationships/hdphoto" Target="../media/hdphoto1.wdp"/><Relationship Id="rId9" Type="http://schemas.openxmlformats.org/officeDocument/2006/relationships/image" Target="../media/image36.png"/></Relationships>
</file>

<file path=ppt/slides/_rels/slide17.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image" Target="../media/image39.jp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7" Type="http://schemas.openxmlformats.org/officeDocument/2006/relationships/image" Target="../media/image9.jp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8.jpg"/><Relationship Id="rId5" Type="http://schemas.openxmlformats.org/officeDocument/2006/relationships/image" Target="../media/image7.jpeg"/><Relationship Id="rId4" Type="http://schemas.openxmlformats.org/officeDocument/2006/relationships/image" Target="../media/image6.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C7533A-5B70-7B16-1E3A-E5202A22F246}"/>
              </a:ext>
            </a:extLst>
          </p:cNvPr>
          <p:cNvSpPr>
            <a:spLocks noGrp="1"/>
          </p:cNvSpPr>
          <p:nvPr>
            <p:ph type="ctrTitle"/>
          </p:nvPr>
        </p:nvSpPr>
        <p:spPr/>
        <p:txBody>
          <a:bodyPr>
            <a:normAutofit/>
          </a:bodyPr>
          <a:lstStyle/>
          <a:p>
            <a:r>
              <a:rPr lang="en-GB" dirty="0"/>
              <a:t>INDEX App </a:t>
            </a:r>
            <a:br>
              <a:rPr lang="en-GB" dirty="0"/>
            </a:br>
            <a:r>
              <a:rPr lang="en-GB" sz="2700" b="1" dirty="0" err="1"/>
              <a:t>IND</a:t>
            </a:r>
            <a:r>
              <a:rPr lang="en-GB" sz="2700" dirty="0" err="1"/>
              <a:t>ividualised</a:t>
            </a:r>
            <a:r>
              <a:rPr lang="en-GB" sz="2700" dirty="0"/>
              <a:t> </a:t>
            </a:r>
            <a:r>
              <a:rPr lang="en-GB" sz="2700" b="1" dirty="0" err="1"/>
              <a:t>EX</a:t>
            </a:r>
            <a:r>
              <a:rPr lang="en-GB" sz="2700" dirty="0" err="1"/>
              <a:t>ercise</a:t>
            </a:r>
            <a:r>
              <a:rPr lang="en-GB" sz="2700" dirty="0"/>
              <a:t> approach for people with chronic low back pain (INDEX study): The development of an enhanced EMG biofeedback app</a:t>
            </a:r>
          </a:p>
        </p:txBody>
      </p:sp>
      <p:sp>
        <p:nvSpPr>
          <p:cNvPr id="3" name="Subtitle 2">
            <a:extLst>
              <a:ext uri="{FF2B5EF4-FFF2-40B4-BE49-F238E27FC236}">
                <a16:creationId xmlns:a16="http://schemas.microsoft.com/office/drawing/2014/main" id="{0C7A9203-1E80-33F0-EC17-41E57CC557D5}"/>
              </a:ext>
            </a:extLst>
          </p:cNvPr>
          <p:cNvSpPr>
            <a:spLocks noGrp="1"/>
          </p:cNvSpPr>
          <p:nvPr>
            <p:ph type="subTitle" idx="1"/>
          </p:nvPr>
        </p:nvSpPr>
        <p:spPr/>
        <p:txBody>
          <a:bodyPr>
            <a:normAutofit fontScale="47500" lnSpcReduction="20000"/>
          </a:bodyPr>
          <a:lstStyle/>
          <a:p>
            <a:r>
              <a:rPr lang="en-GB" cap="none" dirty="0">
                <a:latin typeface="+mn-lt"/>
              </a:rPr>
              <a:t>Carolina Costa Lopes</a:t>
            </a:r>
          </a:p>
          <a:p>
            <a:r>
              <a:rPr lang="en-GB" cap="none" dirty="0">
                <a:latin typeface="+mn-lt"/>
              </a:rPr>
              <a:t>MSC student in advanced computer science: digital biology</a:t>
            </a:r>
          </a:p>
          <a:p>
            <a:r>
              <a:rPr lang="en-GB" cap="none" dirty="0">
                <a:latin typeface="+mn-lt"/>
              </a:rPr>
              <a:t>Supervised by Dr Alex Casson and Dr Janet Deane</a:t>
            </a:r>
          </a:p>
          <a:p>
            <a:r>
              <a:rPr lang="en-GB" cap="none" dirty="0">
                <a:latin typeface="+mn-lt"/>
              </a:rPr>
              <a:t>25.07.2022</a:t>
            </a:r>
          </a:p>
        </p:txBody>
      </p:sp>
    </p:spTree>
    <p:extLst>
      <p:ext uri="{BB962C8B-B14F-4D97-AF65-F5344CB8AC3E}">
        <p14:creationId xmlns:p14="http://schemas.microsoft.com/office/powerpoint/2010/main" val="29175234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Chart&#10;&#10;Description automatically generated with low confidence">
            <a:extLst>
              <a:ext uri="{FF2B5EF4-FFF2-40B4-BE49-F238E27FC236}">
                <a16:creationId xmlns:a16="http://schemas.microsoft.com/office/drawing/2014/main" id="{D06B69F2-2BCF-3607-9FD4-61AED4D4C8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73114" y="331931"/>
            <a:ext cx="3266170" cy="5470835"/>
          </a:xfrm>
          <a:prstGeom prst="rect">
            <a:avLst/>
          </a:prstGeom>
        </p:spPr>
      </p:pic>
      <p:sp>
        <p:nvSpPr>
          <p:cNvPr id="8" name="Content Placeholder 2">
            <a:extLst>
              <a:ext uri="{FF2B5EF4-FFF2-40B4-BE49-F238E27FC236}">
                <a16:creationId xmlns:a16="http://schemas.microsoft.com/office/drawing/2014/main" id="{4408F03D-76E8-906C-5888-96DE713E3C50}"/>
              </a:ext>
            </a:extLst>
          </p:cNvPr>
          <p:cNvSpPr txBox="1">
            <a:spLocks/>
          </p:cNvSpPr>
          <p:nvPr/>
        </p:nvSpPr>
        <p:spPr>
          <a:xfrm>
            <a:off x="522637" y="5279217"/>
            <a:ext cx="10613069" cy="925305"/>
          </a:xfrm>
          <a:prstGeom prst="rect">
            <a:avLst/>
          </a:prstGeom>
        </p:spPr>
        <p:txBody>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Font typeface="Arial" panose="020B0604020202020204" pitchFamily="34" charset="0"/>
              <a:buChar char="•"/>
            </a:pPr>
            <a:endParaRPr lang="en-GB" dirty="0"/>
          </a:p>
        </p:txBody>
      </p:sp>
      <p:pic>
        <p:nvPicPr>
          <p:cNvPr id="11" name="Picture 10" descr="Text&#10;&#10;Description automatically generated">
            <a:extLst>
              <a:ext uri="{FF2B5EF4-FFF2-40B4-BE49-F238E27FC236}">
                <a16:creationId xmlns:a16="http://schemas.microsoft.com/office/drawing/2014/main" id="{7F2EACB9-9BDB-4E8C-8879-3D91599A86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69939" y="331931"/>
            <a:ext cx="3266170" cy="5470835"/>
          </a:xfrm>
          <a:prstGeom prst="rect">
            <a:avLst/>
          </a:prstGeom>
        </p:spPr>
      </p:pic>
      <p:pic>
        <p:nvPicPr>
          <p:cNvPr id="13" name="Picture 12" descr="Graphical user interface&#10;&#10;Description automatically generated">
            <a:extLst>
              <a:ext uri="{FF2B5EF4-FFF2-40B4-BE49-F238E27FC236}">
                <a16:creationId xmlns:a16="http://schemas.microsoft.com/office/drawing/2014/main" id="{C20142A8-CD42-D218-14A4-02B7269571C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6294" y="331930"/>
            <a:ext cx="3266170" cy="5470835"/>
          </a:xfrm>
          <a:prstGeom prst="rect">
            <a:avLst/>
          </a:prstGeom>
        </p:spPr>
      </p:pic>
    </p:spTree>
    <p:extLst>
      <p:ext uri="{BB962C8B-B14F-4D97-AF65-F5344CB8AC3E}">
        <p14:creationId xmlns:p14="http://schemas.microsoft.com/office/powerpoint/2010/main" val="21067918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Graphical user interface&#10;&#10;Description automatically generated with medium confidence">
            <a:extLst>
              <a:ext uri="{FF2B5EF4-FFF2-40B4-BE49-F238E27FC236}">
                <a16:creationId xmlns:a16="http://schemas.microsoft.com/office/drawing/2014/main" id="{2DB5500B-39E6-E108-5B24-8D04D990D5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82795" y="457424"/>
            <a:ext cx="2630434" cy="4405977"/>
          </a:xfrm>
          <a:prstGeom prst="rect">
            <a:avLst/>
          </a:prstGeom>
        </p:spPr>
      </p:pic>
      <p:pic>
        <p:nvPicPr>
          <p:cNvPr id="3" name="Picture 2" descr="A picture containing text, businesscard, screenshot&#10;&#10;Description automatically generated">
            <a:extLst>
              <a:ext uri="{FF2B5EF4-FFF2-40B4-BE49-F238E27FC236}">
                <a16:creationId xmlns:a16="http://schemas.microsoft.com/office/drawing/2014/main" id="{9AB33946-EFD0-5FA8-0CAC-F2157D6D23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68475" y="457425"/>
            <a:ext cx="2630434" cy="4405977"/>
          </a:xfrm>
          <a:prstGeom prst="rect">
            <a:avLst/>
          </a:prstGeom>
        </p:spPr>
      </p:pic>
      <p:pic>
        <p:nvPicPr>
          <p:cNvPr id="4" name="Picture 3" descr="Graphical user interface, text, application&#10;&#10;Description automatically generated">
            <a:extLst>
              <a:ext uri="{FF2B5EF4-FFF2-40B4-BE49-F238E27FC236}">
                <a16:creationId xmlns:a16="http://schemas.microsoft.com/office/drawing/2014/main" id="{F7AB1A07-BCB1-5615-D3B3-06C6805A6FA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25635" y="457425"/>
            <a:ext cx="2630434" cy="4405977"/>
          </a:xfrm>
          <a:prstGeom prst="rect">
            <a:avLst/>
          </a:prstGeom>
        </p:spPr>
      </p:pic>
      <p:pic>
        <p:nvPicPr>
          <p:cNvPr id="5" name="Picture 4" descr="A picture containing text, screenshot&#10;&#10;Description automatically generated">
            <a:extLst>
              <a:ext uri="{FF2B5EF4-FFF2-40B4-BE49-F238E27FC236}">
                <a16:creationId xmlns:a16="http://schemas.microsoft.com/office/drawing/2014/main" id="{4A8ECEBC-FCD6-4F10-231A-E8537E6AE05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1315" y="457425"/>
            <a:ext cx="2630434" cy="4405977"/>
          </a:xfrm>
          <a:prstGeom prst="rect">
            <a:avLst/>
          </a:prstGeom>
        </p:spPr>
      </p:pic>
    </p:spTree>
    <p:extLst>
      <p:ext uri="{BB962C8B-B14F-4D97-AF65-F5344CB8AC3E}">
        <p14:creationId xmlns:p14="http://schemas.microsoft.com/office/powerpoint/2010/main" val="6306807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Graphical user interface, application, Teams&#10;&#10;Description automatically generated">
            <a:extLst>
              <a:ext uri="{FF2B5EF4-FFF2-40B4-BE49-F238E27FC236}">
                <a16:creationId xmlns:a16="http://schemas.microsoft.com/office/drawing/2014/main" id="{8330FE96-D9C3-974C-6D6A-89F18699DB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01457" y="391033"/>
            <a:ext cx="2930167" cy="4908030"/>
          </a:xfrm>
          <a:prstGeom prst="rect">
            <a:avLst/>
          </a:prstGeom>
        </p:spPr>
      </p:pic>
      <p:pic>
        <p:nvPicPr>
          <p:cNvPr id="11" name="Picture 10" descr="Graphical user interface, application&#10;&#10;Description automatically generated">
            <a:extLst>
              <a:ext uri="{FF2B5EF4-FFF2-40B4-BE49-F238E27FC236}">
                <a16:creationId xmlns:a16="http://schemas.microsoft.com/office/drawing/2014/main" id="{DE0E1E2B-D7CE-D9DF-3264-E744FA1F4B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55020" y="391032"/>
            <a:ext cx="2930167" cy="4908030"/>
          </a:xfrm>
          <a:prstGeom prst="rect">
            <a:avLst/>
          </a:prstGeom>
        </p:spPr>
      </p:pic>
      <p:pic>
        <p:nvPicPr>
          <p:cNvPr id="13" name="Picture 12" descr="Calendar&#10;&#10;Description automatically generated with low confidence">
            <a:extLst>
              <a:ext uri="{FF2B5EF4-FFF2-40B4-BE49-F238E27FC236}">
                <a16:creationId xmlns:a16="http://schemas.microsoft.com/office/drawing/2014/main" id="{8354933D-C6E4-6722-83FB-2AEACE60387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7894" y="391032"/>
            <a:ext cx="2930167" cy="4908030"/>
          </a:xfrm>
          <a:prstGeom prst="rect">
            <a:avLst/>
          </a:prstGeom>
        </p:spPr>
      </p:pic>
    </p:spTree>
    <p:extLst>
      <p:ext uri="{BB962C8B-B14F-4D97-AF65-F5344CB8AC3E}">
        <p14:creationId xmlns:p14="http://schemas.microsoft.com/office/powerpoint/2010/main" val="25689950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website, Teams&#10;&#10;Description automatically generated">
            <a:extLst>
              <a:ext uri="{FF2B5EF4-FFF2-40B4-BE49-F238E27FC236}">
                <a16:creationId xmlns:a16="http://schemas.microsoft.com/office/drawing/2014/main" id="{AE9CBC57-68C3-2F38-AE79-E9878B737D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2106" y="627477"/>
            <a:ext cx="2939193" cy="4923149"/>
          </a:xfrm>
          <a:prstGeom prst="rect">
            <a:avLst/>
          </a:prstGeom>
        </p:spPr>
      </p:pic>
      <p:pic>
        <p:nvPicPr>
          <p:cNvPr id="5" name="Picture 4" descr="Graphical user interface, application, Teams&#10;&#10;Description automatically generated">
            <a:extLst>
              <a:ext uri="{FF2B5EF4-FFF2-40B4-BE49-F238E27FC236}">
                <a16:creationId xmlns:a16="http://schemas.microsoft.com/office/drawing/2014/main" id="{DCD09FB4-957B-1064-24E7-41BB6725FF7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00231" y="627477"/>
            <a:ext cx="2939193" cy="4923148"/>
          </a:xfrm>
          <a:prstGeom prst="rect">
            <a:avLst/>
          </a:prstGeom>
        </p:spPr>
      </p:pic>
      <p:sp>
        <p:nvSpPr>
          <p:cNvPr id="6" name="Content Placeholder 2">
            <a:extLst>
              <a:ext uri="{FF2B5EF4-FFF2-40B4-BE49-F238E27FC236}">
                <a16:creationId xmlns:a16="http://schemas.microsoft.com/office/drawing/2014/main" id="{C0002334-74A4-B886-63C2-C339E8A66ED8}"/>
              </a:ext>
            </a:extLst>
          </p:cNvPr>
          <p:cNvSpPr txBox="1">
            <a:spLocks/>
          </p:cNvSpPr>
          <p:nvPr/>
        </p:nvSpPr>
        <p:spPr>
          <a:xfrm>
            <a:off x="7335297" y="627477"/>
            <a:ext cx="4213246" cy="4023360"/>
          </a:xfrm>
          <a:prstGeom prst="rect">
            <a:avLst/>
          </a:prstGeom>
        </p:spPr>
        <p:txBody>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Font typeface="Arial" panose="020B0604020202020204" pitchFamily="34" charset="0"/>
              <a:buChar char="•"/>
            </a:pPr>
            <a:r>
              <a:rPr lang="en-GB" dirty="0"/>
              <a:t>What would you think you need to do?</a:t>
            </a:r>
          </a:p>
          <a:p>
            <a:pPr>
              <a:buFont typeface="Arial" panose="020B0604020202020204" pitchFamily="34" charset="0"/>
              <a:buChar char="•"/>
            </a:pPr>
            <a:endParaRPr lang="en-GB" dirty="0"/>
          </a:p>
          <a:p>
            <a:pPr>
              <a:buFont typeface="Arial" panose="020B0604020202020204" pitchFamily="34" charset="0"/>
              <a:buChar char="•"/>
            </a:pPr>
            <a:endParaRPr lang="en-GB" dirty="0"/>
          </a:p>
          <a:p>
            <a:pPr>
              <a:buFont typeface="Arial" panose="020B0604020202020204" pitchFamily="34" charset="0"/>
              <a:buChar char="•"/>
            </a:pPr>
            <a:endParaRPr lang="en-GB" dirty="0"/>
          </a:p>
          <a:p>
            <a:pPr>
              <a:buFont typeface="Arial" panose="020B0604020202020204" pitchFamily="34" charset="0"/>
              <a:buChar char="•"/>
            </a:pPr>
            <a:endParaRPr lang="en-GB" dirty="0"/>
          </a:p>
        </p:txBody>
      </p:sp>
    </p:spTree>
    <p:extLst>
      <p:ext uri="{BB962C8B-B14F-4D97-AF65-F5344CB8AC3E}">
        <p14:creationId xmlns:p14="http://schemas.microsoft.com/office/powerpoint/2010/main" val="7927628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website, Teams&#10;&#10;Description automatically generated">
            <a:extLst>
              <a:ext uri="{FF2B5EF4-FFF2-40B4-BE49-F238E27FC236}">
                <a16:creationId xmlns:a16="http://schemas.microsoft.com/office/drawing/2014/main" id="{AE9CBC57-68C3-2F38-AE79-E9878B737D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2106" y="627477"/>
            <a:ext cx="2939193" cy="4923149"/>
          </a:xfrm>
          <a:prstGeom prst="rect">
            <a:avLst/>
          </a:prstGeom>
        </p:spPr>
      </p:pic>
      <p:pic>
        <p:nvPicPr>
          <p:cNvPr id="5" name="Picture 4" descr="Graphical user interface, application, Teams&#10;&#10;Description automatically generated">
            <a:extLst>
              <a:ext uri="{FF2B5EF4-FFF2-40B4-BE49-F238E27FC236}">
                <a16:creationId xmlns:a16="http://schemas.microsoft.com/office/drawing/2014/main" id="{DCD09FB4-957B-1064-24E7-41BB6725FF7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00231" y="627477"/>
            <a:ext cx="2939193" cy="4923148"/>
          </a:xfrm>
          <a:prstGeom prst="rect">
            <a:avLst/>
          </a:prstGeom>
        </p:spPr>
      </p:pic>
      <p:sp>
        <p:nvSpPr>
          <p:cNvPr id="6" name="Content Placeholder 2">
            <a:extLst>
              <a:ext uri="{FF2B5EF4-FFF2-40B4-BE49-F238E27FC236}">
                <a16:creationId xmlns:a16="http://schemas.microsoft.com/office/drawing/2014/main" id="{C0002334-74A4-B886-63C2-C339E8A66ED8}"/>
              </a:ext>
            </a:extLst>
          </p:cNvPr>
          <p:cNvSpPr txBox="1">
            <a:spLocks/>
          </p:cNvSpPr>
          <p:nvPr/>
        </p:nvSpPr>
        <p:spPr>
          <a:xfrm>
            <a:off x="7335297" y="627477"/>
            <a:ext cx="4213246" cy="4023360"/>
          </a:xfrm>
          <a:prstGeom prst="rect">
            <a:avLst/>
          </a:prstGeom>
        </p:spPr>
        <p:txBody>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Font typeface="Arial" panose="020B0604020202020204" pitchFamily="34" charset="0"/>
              <a:buChar char="•"/>
            </a:pPr>
            <a:r>
              <a:rPr lang="en-GB" dirty="0"/>
              <a:t>What would you think you need to do?</a:t>
            </a:r>
          </a:p>
          <a:p>
            <a:pPr>
              <a:buFont typeface="Arial" panose="020B0604020202020204" pitchFamily="34" charset="0"/>
              <a:buChar char="•"/>
            </a:pPr>
            <a:endParaRPr lang="en-GB" dirty="0"/>
          </a:p>
          <a:p>
            <a:pPr>
              <a:buFont typeface="Arial" panose="020B0604020202020204" pitchFamily="34" charset="0"/>
              <a:buChar char="•"/>
            </a:pPr>
            <a:endParaRPr lang="en-GB" dirty="0"/>
          </a:p>
          <a:p>
            <a:pPr>
              <a:buFont typeface="Arial" panose="020B0604020202020204" pitchFamily="34" charset="0"/>
              <a:buChar char="•"/>
            </a:pPr>
            <a:endParaRPr lang="en-GB" dirty="0"/>
          </a:p>
          <a:p>
            <a:pPr>
              <a:buFont typeface="Arial" panose="020B0604020202020204" pitchFamily="34" charset="0"/>
              <a:buChar char="•"/>
            </a:pPr>
            <a:r>
              <a:rPr lang="en-GB" dirty="0"/>
              <a:t>An MVC is an important recording needed for the calculations of how well the exercises were performed.</a:t>
            </a:r>
          </a:p>
          <a:p>
            <a:pPr marL="201168" lvl="1" indent="0">
              <a:buNone/>
            </a:pPr>
            <a:endParaRPr lang="en-GB" dirty="0"/>
          </a:p>
          <a:p>
            <a:pPr>
              <a:buFont typeface="Arial" panose="020B0604020202020204" pitchFamily="34" charset="0"/>
              <a:buChar char="•"/>
            </a:pPr>
            <a:endParaRPr lang="en-GB" dirty="0"/>
          </a:p>
        </p:txBody>
      </p:sp>
    </p:spTree>
    <p:extLst>
      <p:ext uri="{BB962C8B-B14F-4D97-AF65-F5344CB8AC3E}">
        <p14:creationId xmlns:p14="http://schemas.microsoft.com/office/powerpoint/2010/main" val="29267582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024F77CC-F300-159A-7C26-86031D7B75BC}"/>
              </a:ext>
            </a:extLst>
          </p:cNvPr>
          <p:cNvSpPr txBox="1">
            <a:spLocks/>
          </p:cNvSpPr>
          <p:nvPr/>
        </p:nvSpPr>
        <p:spPr>
          <a:xfrm>
            <a:off x="4783993" y="1664864"/>
            <a:ext cx="6935372" cy="4023360"/>
          </a:xfrm>
          <a:prstGeom prst="rect">
            <a:avLst/>
          </a:prstGeom>
        </p:spPr>
        <p:txBody>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Font typeface="Arial" panose="020B0604020202020204" pitchFamily="34" charset="0"/>
              <a:buChar char="•"/>
            </a:pPr>
            <a:r>
              <a:rPr lang="en-GB" dirty="0"/>
              <a:t>What kind of information would you like to see about your session?</a:t>
            </a:r>
          </a:p>
          <a:p>
            <a:pPr lvl="1">
              <a:buFont typeface="Arial" panose="020B0604020202020204" pitchFamily="34" charset="0"/>
              <a:buChar char="•"/>
            </a:pPr>
            <a:r>
              <a:rPr lang="en-GB" dirty="0"/>
              <a:t>Time it took?</a:t>
            </a:r>
          </a:p>
          <a:p>
            <a:pPr lvl="1">
              <a:buFont typeface="Arial" panose="020B0604020202020204" pitchFamily="34" charset="0"/>
              <a:buChar char="•"/>
            </a:pPr>
            <a:r>
              <a:rPr lang="en-GB" dirty="0"/>
              <a:t>Direct comparison to previous session?</a:t>
            </a:r>
          </a:p>
        </p:txBody>
      </p:sp>
      <p:pic>
        <p:nvPicPr>
          <p:cNvPr id="8" name="Picture 7" descr="Graphical user interface, application&#10;&#10;Description automatically generated">
            <a:extLst>
              <a:ext uri="{FF2B5EF4-FFF2-40B4-BE49-F238E27FC236}">
                <a16:creationId xmlns:a16="http://schemas.microsoft.com/office/drawing/2014/main" id="{AC77D343-6E3D-28F7-D0F0-7D2F638246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9356" y="281353"/>
            <a:ext cx="3470032" cy="5812304"/>
          </a:xfrm>
          <a:prstGeom prst="rect">
            <a:avLst/>
          </a:prstGeom>
        </p:spPr>
      </p:pic>
    </p:spTree>
    <p:extLst>
      <p:ext uri="{BB962C8B-B14F-4D97-AF65-F5344CB8AC3E}">
        <p14:creationId xmlns:p14="http://schemas.microsoft.com/office/powerpoint/2010/main" val="29179233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5F9254-9A9D-F3DB-FD6D-29EF33EE160C}"/>
              </a:ext>
            </a:extLst>
          </p:cNvPr>
          <p:cNvSpPr>
            <a:spLocks noGrp="1"/>
          </p:cNvSpPr>
          <p:nvPr>
            <p:ph type="title"/>
          </p:nvPr>
        </p:nvSpPr>
        <p:spPr/>
        <p:txBody>
          <a:bodyPr/>
          <a:lstStyle/>
          <a:p>
            <a:r>
              <a:rPr lang="en-GB" dirty="0"/>
              <a:t>Options for performance display</a:t>
            </a:r>
          </a:p>
        </p:txBody>
      </p:sp>
      <p:grpSp>
        <p:nvGrpSpPr>
          <p:cNvPr id="38" name="Group 37">
            <a:extLst>
              <a:ext uri="{FF2B5EF4-FFF2-40B4-BE49-F238E27FC236}">
                <a16:creationId xmlns:a16="http://schemas.microsoft.com/office/drawing/2014/main" id="{0CDE5A58-569D-0F11-B4D4-0054AC32F0FB}"/>
              </a:ext>
            </a:extLst>
          </p:cNvPr>
          <p:cNvGrpSpPr/>
          <p:nvPr/>
        </p:nvGrpSpPr>
        <p:grpSpPr>
          <a:xfrm>
            <a:off x="412733" y="1959409"/>
            <a:ext cx="1899977" cy="1909281"/>
            <a:chOff x="3938115" y="2950028"/>
            <a:chExt cx="3035437" cy="3050301"/>
          </a:xfrm>
        </p:grpSpPr>
        <p:pic>
          <p:nvPicPr>
            <p:cNvPr id="9" name="Picture 8">
              <a:extLst>
                <a:ext uri="{FF2B5EF4-FFF2-40B4-BE49-F238E27FC236}">
                  <a16:creationId xmlns:a16="http://schemas.microsoft.com/office/drawing/2014/main" id="{E3D32C8A-D3A1-FB2D-710F-9CCFC7DB415B}"/>
                </a:ext>
              </a:extLst>
            </p:cNvPr>
            <p:cNvPicPr>
              <a:picLocks noChangeAspect="1"/>
            </p:cNvPicPr>
            <p:nvPr/>
          </p:nvPicPr>
          <p:blipFill>
            <a:blip r:embed="rId2"/>
            <a:stretch>
              <a:fillRect/>
            </a:stretch>
          </p:blipFill>
          <p:spPr>
            <a:xfrm>
              <a:off x="3938117" y="2950029"/>
              <a:ext cx="607087" cy="607087"/>
            </a:xfrm>
            <a:prstGeom prst="rect">
              <a:avLst/>
            </a:prstGeom>
          </p:spPr>
        </p:pic>
        <p:pic>
          <p:nvPicPr>
            <p:cNvPr id="10" name="Picture 9">
              <a:extLst>
                <a:ext uri="{FF2B5EF4-FFF2-40B4-BE49-F238E27FC236}">
                  <a16:creationId xmlns:a16="http://schemas.microsoft.com/office/drawing/2014/main" id="{234510A0-C4ED-BB51-587E-0B4A2A11405E}"/>
                </a:ext>
              </a:extLst>
            </p:cNvPr>
            <p:cNvPicPr>
              <a:picLocks noChangeAspect="1"/>
            </p:cNvPicPr>
            <p:nvPr/>
          </p:nvPicPr>
          <p:blipFill>
            <a:blip r:embed="rId2"/>
            <a:stretch>
              <a:fillRect/>
            </a:stretch>
          </p:blipFill>
          <p:spPr>
            <a:xfrm>
              <a:off x="4545204" y="2950029"/>
              <a:ext cx="607087" cy="607087"/>
            </a:xfrm>
            <a:prstGeom prst="rect">
              <a:avLst/>
            </a:prstGeom>
          </p:spPr>
        </p:pic>
        <p:pic>
          <p:nvPicPr>
            <p:cNvPr id="11" name="Picture 10">
              <a:extLst>
                <a:ext uri="{FF2B5EF4-FFF2-40B4-BE49-F238E27FC236}">
                  <a16:creationId xmlns:a16="http://schemas.microsoft.com/office/drawing/2014/main" id="{5EF541CE-9E17-5A20-79C2-89ED11B252A8}"/>
                </a:ext>
              </a:extLst>
            </p:cNvPr>
            <p:cNvPicPr>
              <a:picLocks noChangeAspect="1"/>
            </p:cNvPicPr>
            <p:nvPr/>
          </p:nvPicPr>
          <p:blipFill>
            <a:blip r:embed="rId2"/>
            <a:stretch>
              <a:fillRect/>
            </a:stretch>
          </p:blipFill>
          <p:spPr>
            <a:xfrm>
              <a:off x="5152291" y="2950029"/>
              <a:ext cx="607087" cy="607087"/>
            </a:xfrm>
            <a:prstGeom prst="rect">
              <a:avLst/>
            </a:prstGeom>
          </p:spPr>
        </p:pic>
        <p:pic>
          <p:nvPicPr>
            <p:cNvPr id="12" name="Picture 11">
              <a:extLst>
                <a:ext uri="{FF2B5EF4-FFF2-40B4-BE49-F238E27FC236}">
                  <a16:creationId xmlns:a16="http://schemas.microsoft.com/office/drawing/2014/main" id="{0E240674-1D16-5F2F-703A-376E3BEE2B83}"/>
                </a:ext>
              </a:extLst>
            </p:cNvPr>
            <p:cNvPicPr>
              <a:picLocks noChangeAspect="1"/>
            </p:cNvPicPr>
            <p:nvPr/>
          </p:nvPicPr>
          <p:blipFill>
            <a:blip r:embed="rId2"/>
            <a:stretch>
              <a:fillRect/>
            </a:stretch>
          </p:blipFill>
          <p:spPr>
            <a:xfrm>
              <a:off x="5759378" y="2950029"/>
              <a:ext cx="607087" cy="607087"/>
            </a:xfrm>
            <a:prstGeom prst="rect">
              <a:avLst/>
            </a:prstGeom>
          </p:spPr>
        </p:pic>
        <p:pic>
          <p:nvPicPr>
            <p:cNvPr id="13" name="Picture 12">
              <a:extLst>
                <a:ext uri="{FF2B5EF4-FFF2-40B4-BE49-F238E27FC236}">
                  <a16:creationId xmlns:a16="http://schemas.microsoft.com/office/drawing/2014/main" id="{A957DE12-2AC3-5A67-B882-C56411D3B57B}"/>
                </a:ext>
              </a:extLst>
            </p:cNvPr>
            <p:cNvPicPr>
              <a:picLocks noChangeAspect="1"/>
            </p:cNvPicPr>
            <p:nvPr/>
          </p:nvPicPr>
          <p:blipFill>
            <a:blip r:embed="rId2"/>
            <a:stretch>
              <a:fillRect/>
            </a:stretch>
          </p:blipFill>
          <p:spPr>
            <a:xfrm>
              <a:off x="6366465" y="2950028"/>
              <a:ext cx="607087" cy="607087"/>
            </a:xfrm>
            <a:prstGeom prst="rect">
              <a:avLst/>
            </a:prstGeom>
          </p:spPr>
        </p:pic>
        <p:pic>
          <p:nvPicPr>
            <p:cNvPr id="14" name="Picture 13">
              <a:extLst>
                <a:ext uri="{FF2B5EF4-FFF2-40B4-BE49-F238E27FC236}">
                  <a16:creationId xmlns:a16="http://schemas.microsoft.com/office/drawing/2014/main" id="{AD0500DA-1552-3066-9059-2B7165AB919D}"/>
                </a:ext>
              </a:extLst>
            </p:cNvPr>
            <p:cNvPicPr>
              <a:picLocks noChangeAspect="1"/>
            </p:cNvPicPr>
            <p:nvPr/>
          </p:nvPicPr>
          <p:blipFill>
            <a:blip r:embed="rId2"/>
            <a:stretch>
              <a:fillRect/>
            </a:stretch>
          </p:blipFill>
          <p:spPr>
            <a:xfrm>
              <a:off x="6366465" y="3557115"/>
              <a:ext cx="607087" cy="607087"/>
            </a:xfrm>
            <a:prstGeom prst="rect">
              <a:avLst/>
            </a:prstGeom>
          </p:spPr>
        </p:pic>
        <p:pic>
          <p:nvPicPr>
            <p:cNvPr id="15" name="Picture 14">
              <a:extLst>
                <a:ext uri="{FF2B5EF4-FFF2-40B4-BE49-F238E27FC236}">
                  <a16:creationId xmlns:a16="http://schemas.microsoft.com/office/drawing/2014/main" id="{6E9B631C-EB6F-D9EE-D76A-CFBDB47CEB0D}"/>
                </a:ext>
              </a:extLst>
            </p:cNvPr>
            <p:cNvPicPr>
              <a:picLocks noChangeAspect="1"/>
            </p:cNvPicPr>
            <p:nvPr/>
          </p:nvPicPr>
          <p:blipFill>
            <a:blip r:embed="rId2"/>
            <a:stretch>
              <a:fillRect/>
            </a:stretch>
          </p:blipFill>
          <p:spPr>
            <a:xfrm>
              <a:off x="5759377" y="3557114"/>
              <a:ext cx="607087" cy="607087"/>
            </a:xfrm>
            <a:prstGeom prst="rect">
              <a:avLst/>
            </a:prstGeom>
          </p:spPr>
        </p:pic>
        <p:pic>
          <p:nvPicPr>
            <p:cNvPr id="16" name="Picture 15">
              <a:extLst>
                <a:ext uri="{FF2B5EF4-FFF2-40B4-BE49-F238E27FC236}">
                  <a16:creationId xmlns:a16="http://schemas.microsoft.com/office/drawing/2014/main" id="{DD02824B-07BB-E521-4102-A64440E0942A}"/>
                </a:ext>
              </a:extLst>
            </p:cNvPr>
            <p:cNvPicPr>
              <a:picLocks noChangeAspect="1"/>
            </p:cNvPicPr>
            <p:nvPr/>
          </p:nvPicPr>
          <p:blipFill>
            <a:blip r:embed="rId2"/>
            <a:stretch>
              <a:fillRect/>
            </a:stretch>
          </p:blipFill>
          <p:spPr>
            <a:xfrm>
              <a:off x="5152291" y="3557114"/>
              <a:ext cx="607087" cy="607087"/>
            </a:xfrm>
            <a:prstGeom prst="rect">
              <a:avLst/>
            </a:prstGeom>
          </p:spPr>
        </p:pic>
        <p:pic>
          <p:nvPicPr>
            <p:cNvPr id="17" name="Picture 16">
              <a:extLst>
                <a:ext uri="{FF2B5EF4-FFF2-40B4-BE49-F238E27FC236}">
                  <a16:creationId xmlns:a16="http://schemas.microsoft.com/office/drawing/2014/main" id="{7B97CC27-54DB-DDD9-0F3D-95B01501B957}"/>
                </a:ext>
              </a:extLst>
            </p:cNvPr>
            <p:cNvPicPr>
              <a:picLocks noChangeAspect="1"/>
            </p:cNvPicPr>
            <p:nvPr/>
          </p:nvPicPr>
          <p:blipFill>
            <a:blip r:embed="rId2"/>
            <a:stretch>
              <a:fillRect/>
            </a:stretch>
          </p:blipFill>
          <p:spPr>
            <a:xfrm>
              <a:off x="4545203" y="3557114"/>
              <a:ext cx="607087" cy="607087"/>
            </a:xfrm>
            <a:prstGeom prst="rect">
              <a:avLst/>
            </a:prstGeom>
          </p:spPr>
        </p:pic>
        <p:pic>
          <p:nvPicPr>
            <p:cNvPr id="18" name="Picture 17">
              <a:extLst>
                <a:ext uri="{FF2B5EF4-FFF2-40B4-BE49-F238E27FC236}">
                  <a16:creationId xmlns:a16="http://schemas.microsoft.com/office/drawing/2014/main" id="{4A0324A9-A92F-82F1-02C5-7743479D21D7}"/>
                </a:ext>
              </a:extLst>
            </p:cNvPr>
            <p:cNvPicPr>
              <a:picLocks noChangeAspect="1"/>
            </p:cNvPicPr>
            <p:nvPr/>
          </p:nvPicPr>
          <p:blipFill>
            <a:blip r:embed="rId2"/>
            <a:stretch>
              <a:fillRect/>
            </a:stretch>
          </p:blipFill>
          <p:spPr>
            <a:xfrm>
              <a:off x="6366464" y="4164200"/>
              <a:ext cx="607087" cy="607087"/>
            </a:xfrm>
            <a:prstGeom prst="rect">
              <a:avLst/>
            </a:prstGeom>
          </p:spPr>
        </p:pic>
        <p:pic>
          <p:nvPicPr>
            <p:cNvPr id="19" name="Picture 18">
              <a:extLst>
                <a:ext uri="{FF2B5EF4-FFF2-40B4-BE49-F238E27FC236}">
                  <a16:creationId xmlns:a16="http://schemas.microsoft.com/office/drawing/2014/main" id="{EC88867A-2AE0-EC56-F2EE-5BA35230D73F}"/>
                </a:ext>
              </a:extLst>
            </p:cNvPr>
            <p:cNvPicPr>
              <a:picLocks noChangeAspect="1"/>
            </p:cNvPicPr>
            <p:nvPr/>
          </p:nvPicPr>
          <p:blipFill>
            <a:blip r:embed="rId2"/>
            <a:stretch>
              <a:fillRect/>
            </a:stretch>
          </p:blipFill>
          <p:spPr>
            <a:xfrm>
              <a:off x="5759378" y="4164200"/>
              <a:ext cx="607087" cy="607087"/>
            </a:xfrm>
            <a:prstGeom prst="rect">
              <a:avLst/>
            </a:prstGeom>
          </p:spPr>
        </p:pic>
        <p:pic>
          <p:nvPicPr>
            <p:cNvPr id="20" name="Picture 19">
              <a:extLst>
                <a:ext uri="{FF2B5EF4-FFF2-40B4-BE49-F238E27FC236}">
                  <a16:creationId xmlns:a16="http://schemas.microsoft.com/office/drawing/2014/main" id="{A4BBDB63-E96F-C26E-7E99-7984B74858D8}"/>
                </a:ext>
              </a:extLst>
            </p:cNvPr>
            <p:cNvPicPr>
              <a:picLocks noChangeAspect="1"/>
            </p:cNvPicPr>
            <p:nvPr/>
          </p:nvPicPr>
          <p:blipFill>
            <a:blip r:embed="rId2"/>
            <a:stretch>
              <a:fillRect/>
            </a:stretch>
          </p:blipFill>
          <p:spPr>
            <a:xfrm>
              <a:off x="5152290" y="4164200"/>
              <a:ext cx="607087" cy="607087"/>
            </a:xfrm>
            <a:prstGeom prst="rect">
              <a:avLst/>
            </a:prstGeom>
          </p:spPr>
        </p:pic>
        <p:pic>
          <p:nvPicPr>
            <p:cNvPr id="21" name="Picture 20">
              <a:extLst>
                <a:ext uri="{FF2B5EF4-FFF2-40B4-BE49-F238E27FC236}">
                  <a16:creationId xmlns:a16="http://schemas.microsoft.com/office/drawing/2014/main" id="{86DF24DC-4C07-DB37-CA50-B4343834B1B2}"/>
                </a:ext>
              </a:extLst>
            </p:cNvPr>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Lst>
            </a:blip>
            <a:stretch>
              <a:fillRect/>
            </a:stretch>
          </p:blipFill>
          <p:spPr>
            <a:xfrm>
              <a:off x="4545202" y="4164199"/>
              <a:ext cx="607087" cy="607087"/>
            </a:xfrm>
            <a:prstGeom prst="rect">
              <a:avLst/>
            </a:prstGeom>
          </p:spPr>
        </p:pic>
        <p:pic>
          <p:nvPicPr>
            <p:cNvPr id="22" name="Picture 21">
              <a:extLst>
                <a:ext uri="{FF2B5EF4-FFF2-40B4-BE49-F238E27FC236}">
                  <a16:creationId xmlns:a16="http://schemas.microsoft.com/office/drawing/2014/main" id="{08CE72EB-A96D-2121-C9D7-6BC5C400FA7D}"/>
                </a:ext>
              </a:extLst>
            </p:cNvPr>
            <p:cNvPicPr>
              <a:picLocks noChangeAspect="1"/>
            </p:cNvPicPr>
            <p:nvPr/>
          </p:nvPicPr>
          <p:blipFill>
            <a:blip r:embed="rId2"/>
            <a:stretch>
              <a:fillRect/>
            </a:stretch>
          </p:blipFill>
          <p:spPr>
            <a:xfrm>
              <a:off x="5759378" y="4769783"/>
              <a:ext cx="607087" cy="607087"/>
            </a:xfrm>
            <a:prstGeom prst="rect">
              <a:avLst/>
            </a:prstGeom>
          </p:spPr>
        </p:pic>
        <p:pic>
          <p:nvPicPr>
            <p:cNvPr id="23" name="Picture 22">
              <a:extLst>
                <a:ext uri="{FF2B5EF4-FFF2-40B4-BE49-F238E27FC236}">
                  <a16:creationId xmlns:a16="http://schemas.microsoft.com/office/drawing/2014/main" id="{9AF2A59F-23B9-F3CA-4064-0A7757BF3613}"/>
                </a:ext>
              </a:extLst>
            </p:cNvPr>
            <p:cNvPicPr>
              <a:picLocks noChangeAspect="1"/>
            </p:cNvPicPr>
            <p:nvPr/>
          </p:nvPicPr>
          <p:blipFill>
            <a:blip r:embed="rId2"/>
            <a:stretch>
              <a:fillRect/>
            </a:stretch>
          </p:blipFill>
          <p:spPr>
            <a:xfrm>
              <a:off x="6366464" y="5376868"/>
              <a:ext cx="607087" cy="607087"/>
            </a:xfrm>
            <a:prstGeom prst="rect">
              <a:avLst/>
            </a:prstGeom>
          </p:spPr>
        </p:pic>
        <p:pic>
          <p:nvPicPr>
            <p:cNvPr id="28" name="Picture 27">
              <a:extLst>
                <a:ext uri="{FF2B5EF4-FFF2-40B4-BE49-F238E27FC236}">
                  <a16:creationId xmlns:a16="http://schemas.microsoft.com/office/drawing/2014/main" id="{FB5E9DD3-1DC2-9735-2745-337741A5B000}"/>
                </a:ext>
              </a:extLst>
            </p:cNvPr>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Lst>
            </a:blip>
            <a:stretch>
              <a:fillRect/>
            </a:stretch>
          </p:blipFill>
          <p:spPr>
            <a:xfrm>
              <a:off x="3938116" y="3557114"/>
              <a:ext cx="607087" cy="607087"/>
            </a:xfrm>
            <a:prstGeom prst="rect">
              <a:avLst/>
            </a:prstGeom>
          </p:spPr>
        </p:pic>
        <p:pic>
          <p:nvPicPr>
            <p:cNvPr id="29" name="Picture 28">
              <a:extLst>
                <a:ext uri="{FF2B5EF4-FFF2-40B4-BE49-F238E27FC236}">
                  <a16:creationId xmlns:a16="http://schemas.microsoft.com/office/drawing/2014/main" id="{87E90329-6EB2-7E3D-4B92-89C310298750}"/>
                </a:ext>
              </a:extLst>
            </p:cNvPr>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Lst>
            </a:blip>
            <a:stretch>
              <a:fillRect/>
            </a:stretch>
          </p:blipFill>
          <p:spPr>
            <a:xfrm>
              <a:off x="3938115" y="4164200"/>
              <a:ext cx="607087" cy="607087"/>
            </a:xfrm>
            <a:prstGeom prst="rect">
              <a:avLst/>
            </a:prstGeom>
          </p:spPr>
        </p:pic>
        <p:pic>
          <p:nvPicPr>
            <p:cNvPr id="30" name="Picture 29">
              <a:extLst>
                <a:ext uri="{FF2B5EF4-FFF2-40B4-BE49-F238E27FC236}">
                  <a16:creationId xmlns:a16="http://schemas.microsoft.com/office/drawing/2014/main" id="{FB424076-F720-BD4D-D18F-D2DD727C647E}"/>
                </a:ext>
              </a:extLst>
            </p:cNvPr>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Lst>
            </a:blip>
            <a:stretch>
              <a:fillRect/>
            </a:stretch>
          </p:blipFill>
          <p:spPr>
            <a:xfrm>
              <a:off x="4545202" y="4769783"/>
              <a:ext cx="607087" cy="607087"/>
            </a:xfrm>
            <a:prstGeom prst="rect">
              <a:avLst/>
            </a:prstGeom>
          </p:spPr>
        </p:pic>
        <p:pic>
          <p:nvPicPr>
            <p:cNvPr id="31" name="Picture 30">
              <a:extLst>
                <a:ext uri="{FF2B5EF4-FFF2-40B4-BE49-F238E27FC236}">
                  <a16:creationId xmlns:a16="http://schemas.microsoft.com/office/drawing/2014/main" id="{6354A03D-0788-8EEA-8F5E-D17999546158}"/>
                </a:ext>
              </a:extLst>
            </p:cNvPr>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Lst>
            </a:blip>
            <a:stretch>
              <a:fillRect/>
            </a:stretch>
          </p:blipFill>
          <p:spPr>
            <a:xfrm>
              <a:off x="3938115" y="4769784"/>
              <a:ext cx="607087" cy="607087"/>
            </a:xfrm>
            <a:prstGeom prst="rect">
              <a:avLst/>
            </a:prstGeom>
          </p:spPr>
        </p:pic>
        <p:pic>
          <p:nvPicPr>
            <p:cNvPr id="32" name="Picture 31">
              <a:extLst>
                <a:ext uri="{FF2B5EF4-FFF2-40B4-BE49-F238E27FC236}">
                  <a16:creationId xmlns:a16="http://schemas.microsoft.com/office/drawing/2014/main" id="{ABEB754D-A0B3-E18E-82A6-ACFBA38756B8}"/>
                </a:ext>
              </a:extLst>
            </p:cNvPr>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Lst>
            </a:blip>
            <a:stretch>
              <a:fillRect/>
            </a:stretch>
          </p:blipFill>
          <p:spPr>
            <a:xfrm>
              <a:off x="4545203" y="5344128"/>
              <a:ext cx="607087" cy="607087"/>
            </a:xfrm>
            <a:prstGeom prst="rect">
              <a:avLst/>
            </a:prstGeom>
          </p:spPr>
        </p:pic>
        <p:pic>
          <p:nvPicPr>
            <p:cNvPr id="33" name="Picture 32">
              <a:extLst>
                <a:ext uri="{FF2B5EF4-FFF2-40B4-BE49-F238E27FC236}">
                  <a16:creationId xmlns:a16="http://schemas.microsoft.com/office/drawing/2014/main" id="{6D6B2D85-81B1-9436-89BA-CAA9A1DAB204}"/>
                </a:ext>
              </a:extLst>
            </p:cNvPr>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Lst>
            </a:blip>
            <a:stretch>
              <a:fillRect/>
            </a:stretch>
          </p:blipFill>
          <p:spPr>
            <a:xfrm>
              <a:off x="3938116" y="5344129"/>
              <a:ext cx="607087" cy="607087"/>
            </a:xfrm>
            <a:prstGeom prst="rect">
              <a:avLst/>
            </a:prstGeom>
          </p:spPr>
        </p:pic>
        <p:pic>
          <p:nvPicPr>
            <p:cNvPr id="34" name="Picture 33">
              <a:extLst>
                <a:ext uri="{FF2B5EF4-FFF2-40B4-BE49-F238E27FC236}">
                  <a16:creationId xmlns:a16="http://schemas.microsoft.com/office/drawing/2014/main" id="{066E8D9A-FF50-F130-D63A-50BBE10EFD13}"/>
                </a:ext>
              </a:extLst>
            </p:cNvPr>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Lst>
            </a:blip>
            <a:stretch>
              <a:fillRect/>
            </a:stretch>
          </p:blipFill>
          <p:spPr>
            <a:xfrm>
              <a:off x="5152288" y="4786155"/>
              <a:ext cx="607087" cy="607087"/>
            </a:xfrm>
            <a:prstGeom prst="rect">
              <a:avLst/>
            </a:prstGeom>
          </p:spPr>
        </p:pic>
        <p:pic>
          <p:nvPicPr>
            <p:cNvPr id="35" name="Picture 34">
              <a:extLst>
                <a:ext uri="{FF2B5EF4-FFF2-40B4-BE49-F238E27FC236}">
                  <a16:creationId xmlns:a16="http://schemas.microsoft.com/office/drawing/2014/main" id="{E03C5082-27C3-32B7-DC0F-D6BE43735DDF}"/>
                </a:ext>
              </a:extLst>
            </p:cNvPr>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Lst>
            </a:blip>
            <a:stretch>
              <a:fillRect/>
            </a:stretch>
          </p:blipFill>
          <p:spPr>
            <a:xfrm>
              <a:off x="5152289" y="5360500"/>
              <a:ext cx="607087" cy="607087"/>
            </a:xfrm>
            <a:prstGeom prst="rect">
              <a:avLst/>
            </a:prstGeom>
          </p:spPr>
        </p:pic>
        <p:pic>
          <p:nvPicPr>
            <p:cNvPr id="36" name="Picture 35">
              <a:extLst>
                <a:ext uri="{FF2B5EF4-FFF2-40B4-BE49-F238E27FC236}">
                  <a16:creationId xmlns:a16="http://schemas.microsoft.com/office/drawing/2014/main" id="{6CD36FE3-785D-F15E-3BD9-CD386A9874BB}"/>
                </a:ext>
              </a:extLst>
            </p:cNvPr>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Lst>
            </a:blip>
            <a:stretch>
              <a:fillRect/>
            </a:stretch>
          </p:blipFill>
          <p:spPr>
            <a:xfrm>
              <a:off x="5792456" y="5393242"/>
              <a:ext cx="607087" cy="607087"/>
            </a:xfrm>
            <a:prstGeom prst="rect">
              <a:avLst/>
            </a:prstGeom>
          </p:spPr>
        </p:pic>
        <p:pic>
          <p:nvPicPr>
            <p:cNvPr id="37" name="Picture 36">
              <a:extLst>
                <a:ext uri="{FF2B5EF4-FFF2-40B4-BE49-F238E27FC236}">
                  <a16:creationId xmlns:a16="http://schemas.microsoft.com/office/drawing/2014/main" id="{455C7BA0-75DB-4088-924E-0FB2648C1E51}"/>
                </a:ext>
              </a:extLst>
            </p:cNvPr>
            <p:cNvPicPr>
              <a:picLocks noChangeAspect="1"/>
            </p:cNvPicPr>
            <p:nvPr/>
          </p:nvPicPr>
          <p:blipFill>
            <a:blip r:embed="rId2"/>
            <a:stretch>
              <a:fillRect/>
            </a:stretch>
          </p:blipFill>
          <p:spPr>
            <a:xfrm>
              <a:off x="6366461" y="4769781"/>
              <a:ext cx="607087" cy="607087"/>
            </a:xfrm>
            <a:prstGeom prst="rect">
              <a:avLst/>
            </a:prstGeom>
          </p:spPr>
        </p:pic>
      </p:grpSp>
      <p:pic>
        <p:nvPicPr>
          <p:cNvPr id="40" name="Picture 39" descr="Icon, qr code&#10;&#10;Description automatically generated with medium confidence">
            <a:extLst>
              <a:ext uri="{FF2B5EF4-FFF2-40B4-BE49-F238E27FC236}">
                <a16:creationId xmlns:a16="http://schemas.microsoft.com/office/drawing/2014/main" id="{691F3E04-F9AA-D7B9-B85E-180677EC180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97561" y="205371"/>
            <a:ext cx="879718" cy="879718"/>
          </a:xfrm>
          <a:prstGeom prst="rect">
            <a:avLst/>
          </a:prstGeom>
        </p:spPr>
      </p:pic>
      <p:pic>
        <p:nvPicPr>
          <p:cNvPr id="42" name="Picture 41" descr="Icon&#10;&#10;Description automatically generated">
            <a:extLst>
              <a:ext uri="{FF2B5EF4-FFF2-40B4-BE49-F238E27FC236}">
                <a16:creationId xmlns:a16="http://schemas.microsoft.com/office/drawing/2014/main" id="{06C59842-AE8E-5525-99F0-AF9375428D9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935714" y="827703"/>
            <a:ext cx="926154" cy="926154"/>
          </a:xfrm>
          <a:prstGeom prst="rect">
            <a:avLst/>
          </a:prstGeom>
        </p:spPr>
      </p:pic>
      <p:sp>
        <p:nvSpPr>
          <p:cNvPr id="45" name="TextBox 44">
            <a:extLst>
              <a:ext uri="{FF2B5EF4-FFF2-40B4-BE49-F238E27FC236}">
                <a16:creationId xmlns:a16="http://schemas.microsoft.com/office/drawing/2014/main" id="{117D4218-A3D7-C752-8392-CA718238B53D}"/>
              </a:ext>
            </a:extLst>
          </p:cNvPr>
          <p:cNvSpPr txBox="1"/>
          <p:nvPr/>
        </p:nvSpPr>
        <p:spPr>
          <a:xfrm>
            <a:off x="222461" y="4788536"/>
            <a:ext cx="4230356" cy="369332"/>
          </a:xfrm>
          <a:prstGeom prst="rect">
            <a:avLst/>
          </a:prstGeom>
          <a:noFill/>
        </p:spPr>
        <p:txBody>
          <a:bodyPr wrap="square" rtlCol="0">
            <a:spAutoFit/>
          </a:bodyPr>
          <a:lstStyle/>
          <a:p>
            <a:r>
              <a:rPr lang="en-GB" dirty="0"/>
              <a:t>You reached 100 % of your potential </a:t>
            </a:r>
          </a:p>
        </p:txBody>
      </p:sp>
      <p:sp>
        <p:nvSpPr>
          <p:cNvPr id="46" name="TextBox 45">
            <a:extLst>
              <a:ext uri="{FF2B5EF4-FFF2-40B4-BE49-F238E27FC236}">
                <a16:creationId xmlns:a16="http://schemas.microsoft.com/office/drawing/2014/main" id="{AD4A2783-D9EC-FE43-4D76-53C3D6E412E6}"/>
              </a:ext>
            </a:extLst>
          </p:cNvPr>
          <p:cNvSpPr txBox="1"/>
          <p:nvPr/>
        </p:nvSpPr>
        <p:spPr>
          <a:xfrm>
            <a:off x="215651" y="5126539"/>
            <a:ext cx="4230356" cy="369332"/>
          </a:xfrm>
          <a:prstGeom prst="rect">
            <a:avLst/>
          </a:prstGeom>
          <a:noFill/>
        </p:spPr>
        <p:txBody>
          <a:bodyPr wrap="square" rtlCol="0">
            <a:spAutoFit/>
          </a:bodyPr>
          <a:lstStyle/>
          <a:p>
            <a:r>
              <a:rPr lang="en-GB" dirty="0"/>
              <a:t>You reached  80 %  of your potential </a:t>
            </a:r>
          </a:p>
        </p:txBody>
      </p:sp>
      <p:grpSp>
        <p:nvGrpSpPr>
          <p:cNvPr id="59" name="Group 58">
            <a:extLst>
              <a:ext uri="{FF2B5EF4-FFF2-40B4-BE49-F238E27FC236}">
                <a16:creationId xmlns:a16="http://schemas.microsoft.com/office/drawing/2014/main" id="{764B817B-995C-7590-DBAD-2ED1DE5F37A0}"/>
              </a:ext>
            </a:extLst>
          </p:cNvPr>
          <p:cNvGrpSpPr/>
          <p:nvPr/>
        </p:nvGrpSpPr>
        <p:grpSpPr>
          <a:xfrm>
            <a:off x="6910415" y="1851325"/>
            <a:ext cx="2590497" cy="977949"/>
            <a:chOff x="8299451" y="1877824"/>
            <a:chExt cx="3825144" cy="1386215"/>
          </a:xfrm>
        </p:grpSpPr>
        <p:pic>
          <p:nvPicPr>
            <p:cNvPr id="44" name="Picture 43" descr="Icon&#10;&#10;Description automatically generated">
              <a:extLst>
                <a:ext uri="{FF2B5EF4-FFF2-40B4-BE49-F238E27FC236}">
                  <a16:creationId xmlns:a16="http://schemas.microsoft.com/office/drawing/2014/main" id="{FBB1AD58-20CE-FF17-230D-0C7C490965A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644703" y="1877824"/>
              <a:ext cx="1029876" cy="1029876"/>
            </a:xfrm>
            <a:prstGeom prst="rect">
              <a:avLst/>
            </a:prstGeom>
          </p:spPr>
        </p:pic>
        <p:pic>
          <p:nvPicPr>
            <p:cNvPr id="51" name="Picture 50" descr="Icon&#10;&#10;Description automatically generated">
              <a:extLst>
                <a:ext uri="{FF2B5EF4-FFF2-40B4-BE49-F238E27FC236}">
                  <a16:creationId xmlns:a16="http://schemas.microsoft.com/office/drawing/2014/main" id="{587F768F-6472-ADA3-8269-7540B224413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509759" y="2040164"/>
              <a:ext cx="1029876" cy="1029876"/>
            </a:xfrm>
            <a:prstGeom prst="rect">
              <a:avLst/>
            </a:prstGeom>
          </p:spPr>
        </p:pic>
        <p:pic>
          <p:nvPicPr>
            <p:cNvPr id="52" name="Picture 51" descr="Icon&#10;&#10;Description automatically generated">
              <a:extLst>
                <a:ext uri="{FF2B5EF4-FFF2-40B4-BE49-F238E27FC236}">
                  <a16:creationId xmlns:a16="http://schemas.microsoft.com/office/drawing/2014/main" id="{C5E6602E-3089-A666-0424-A7B4BA903C4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299451" y="2234163"/>
              <a:ext cx="1029876" cy="1029876"/>
            </a:xfrm>
            <a:prstGeom prst="rect">
              <a:avLst/>
            </a:prstGeom>
          </p:spPr>
        </p:pic>
        <p:pic>
          <p:nvPicPr>
            <p:cNvPr id="53" name="Picture 52" descr="Icon&#10;&#10;Description automatically generated">
              <a:extLst>
                <a:ext uri="{FF2B5EF4-FFF2-40B4-BE49-F238E27FC236}">
                  <a16:creationId xmlns:a16="http://schemas.microsoft.com/office/drawing/2014/main" id="{D78FC92E-9349-A837-DD82-78EC0D32A93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938228" y="2103221"/>
              <a:ext cx="1029876" cy="1029876"/>
            </a:xfrm>
            <a:prstGeom prst="rect">
              <a:avLst/>
            </a:prstGeom>
          </p:spPr>
        </p:pic>
        <p:pic>
          <p:nvPicPr>
            <p:cNvPr id="54" name="Picture 53" descr="Icon&#10;&#10;Description automatically generated">
              <a:extLst>
                <a:ext uri="{FF2B5EF4-FFF2-40B4-BE49-F238E27FC236}">
                  <a16:creationId xmlns:a16="http://schemas.microsoft.com/office/drawing/2014/main" id="{F1530381-F282-1B25-79B6-DDD88898D80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809523" y="2234163"/>
              <a:ext cx="1029876" cy="1029876"/>
            </a:xfrm>
            <a:prstGeom prst="rect">
              <a:avLst/>
            </a:prstGeom>
          </p:spPr>
        </p:pic>
        <p:pic>
          <p:nvPicPr>
            <p:cNvPr id="56" name="Picture 55" descr="Icon&#10;&#10;Description automatically generated">
              <a:extLst>
                <a:ext uri="{FF2B5EF4-FFF2-40B4-BE49-F238E27FC236}">
                  <a16:creationId xmlns:a16="http://schemas.microsoft.com/office/drawing/2014/main" id="{AF2EA254-CAD9-AACF-C0D1-A7D5091CA8D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094719" y="2234163"/>
              <a:ext cx="1029876" cy="1029876"/>
            </a:xfrm>
            <a:prstGeom prst="rect">
              <a:avLst/>
            </a:prstGeom>
          </p:spPr>
        </p:pic>
      </p:grpSp>
      <p:grpSp>
        <p:nvGrpSpPr>
          <p:cNvPr id="104" name="Group 103">
            <a:extLst>
              <a:ext uri="{FF2B5EF4-FFF2-40B4-BE49-F238E27FC236}">
                <a16:creationId xmlns:a16="http://schemas.microsoft.com/office/drawing/2014/main" id="{711ED95F-A10D-E6D2-C17B-FA6C00B703DF}"/>
              </a:ext>
            </a:extLst>
          </p:cNvPr>
          <p:cNvGrpSpPr/>
          <p:nvPr/>
        </p:nvGrpSpPr>
        <p:grpSpPr>
          <a:xfrm>
            <a:off x="9508267" y="3584344"/>
            <a:ext cx="2478090" cy="1463741"/>
            <a:chOff x="5763289" y="4638484"/>
            <a:chExt cx="2478090" cy="1463741"/>
          </a:xfrm>
        </p:grpSpPr>
        <p:pic>
          <p:nvPicPr>
            <p:cNvPr id="48" name="Picture 47">
              <a:extLst>
                <a:ext uri="{FF2B5EF4-FFF2-40B4-BE49-F238E27FC236}">
                  <a16:creationId xmlns:a16="http://schemas.microsoft.com/office/drawing/2014/main" id="{2AE049B5-07EF-A369-B7BC-A8FEA3FA4D60}"/>
                </a:ext>
              </a:extLst>
            </p:cNvPr>
            <p:cNvPicPr>
              <a:picLocks noChangeAspect="1"/>
            </p:cNvPicPr>
            <p:nvPr/>
          </p:nvPicPr>
          <p:blipFill>
            <a:blip r:embed="rId8"/>
            <a:stretch>
              <a:fillRect/>
            </a:stretch>
          </p:blipFill>
          <p:spPr>
            <a:xfrm>
              <a:off x="5763289" y="4638484"/>
              <a:ext cx="509149" cy="509149"/>
            </a:xfrm>
            <a:prstGeom prst="rect">
              <a:avLst/>
            </a:prstGeom>
          </p:spPr>
        </p:pic>
        <p:pic>
          <p:nvPicPr>
            <p:cNvPr id="61" name="Picture 60" descr="Icon&#10;&#10;Description automatically generated">
              <a:extLst>
                <a:ext uri="{FF2B5EF4-FFF2-40B4-BE49-F238E27FC236}">
                  <a16:creationId xmlns:a16="http://schemas.microsoft.com/office/drawing/2014/main" id="{29C8B015-EB0F-6CB5-DCF1-AEA8F54A50D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764680" y="4681836"/>
              <a:ext cx="455620" cy="455620"/>
            </a:xfrm>
            <a:prstGeom prst="rect">
              <a:avLst/>
            </a:prstGeom>
          </p:spPr>
        </p:pic>
        <p:pic>
          <p:nvPicPr>
            <p:cNvPr id="63" name="Picture 62" descr="Icon&#10;&#10;Description automatically generated">
              <a:extLst>
                <a:ext uri="{FF2B5EF4-FFF2-40B4-BE49-F238E27FC236}">
                  <a16:creationId xmlns:a16="http://schemas.microsoft.com/office/drawing/2014/main" id="{4613BC89-9C4B-4B2D-60B6-3CBAEE67BB4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272438" y="4681836"/>
              <a:ext cx="455621" cy="455621"/>
            </a:xfrm>
            <a:prstGeom prst="rect">
              <a:avLst/>
            </a:prstGeom>
          </p:spPr>
        </p:pic>
        <p:pic>
          <p:nvPicPr>
            <p:cNvPr id="64" name="Picture 63">
              <a:extLst>
                <a:ext uri="{FF2B5EF4-FFF2-40B4-BE49-F238E27FC236}">
                  <a16:creationId xmlns:a16="http://schemas.microsoft.com/office/drawing/2014/main" id="{7C13BC1A-8024-CB6D-7384-1F7A70CA80E4}"/>
                </a:ext>
              </a:extLst>
            </p:cNvPr>
            <p:cNvPicPr>
              <a:picLocks noChangeAspect="1"/>
            </p:cNvPicPr>
            <p:nvPr/>
          </p:nvPicPr>
          <p:blipFill>
            <a:blip r:embed="rId8"/>
            <a:stretch>
              <a:fillRect/>
            </a:stretch>
          </p:blipFill>
          <p:spPr>
            <a:xfrm>
              <a:off x="7263620" y="4655071"/>
              <a:ext cx="509149" cy="509149"/>
            </a:xfrm>
            <a:prstGeom prst="rect">
              <a:avLst/>
            </a:prstGeom>
          </p:spPr>
        </p:pic>
        <p:pic>
          <p:nvPicPr>
            <p:cNvPr id="65" name="Picture 64">
              <a:extLst>
                <a:ext uri="{FF2B5EF4-FFF2-40B4-BE49-F238E27FC236}">
                  <a16:creationId xmlns:a16="http://schemas.microsoft.com/office/drawing/2014/main" id="{64E28155-A080-3F1B-722F-8400FC794E8B}"/>
                </a:ext>
              </a:extLst>
            </p:cNvPr>
            <p:cNvPicPr>
              <a:picLocks noChangeAspect="1"/>
            </p:cNvPicPr>
            <p:nvPr/>
          </p:nvPicPr>
          <p:blipFill>
            <a:blip r:embed="rId8"/>
            <a:stretch>
              <a:fillRect/>
            </a:stretch>
          </p:blipFill>
          <p:spPr>
            <a:xfrm>
              <a:off x="7732230" y="4677812"/>
              <a:ext cx="509149" cy="509149"/>
            </a:xfrm>
            <a:prstGeom prst="rect">
              <a:avLst/>
            </a:prstGeom>
          </p:spPr>
        </p:pic>
        <p:pic>
          <p:nvPicPr>
            <p:cNvPr id="66" name="Picture 65" descr="Icon&#10;&#10;Description automatically generated">
              <a:extLst>
                <a:ext uri="{FF2B5EF4-FFF2-40B4-BE49-F238E27FC236}">
                  <a16:creationId xmlns:a16="http://schemas.microsoft.com/office/drawing/2014/main" id="{76A6DBB9-5A11-0ABC-5EB1-D1C2AAD2E95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811316" y="5164220"/>
              <a:ext cx="455621" cy="455621"/>
            </a:xfrm>
            <a:prstGeom prst="rect">
              <a:avLst/>
            </a:prstGeom>
          </p:spPr>
        </p:pic>
        <p:pic>
          <p:nvPicPr>
            <p:cNvPr id="67" name="Picture 66" descr="Icon&#10;&#10;Description automatically generated">
              <a:extLst>
                <a:ext uri="{FF2B5EF4-FFF2-40B4-BE49-F238E27FC236}">
                  <a16:creationId xmlns:a16="http://schemas.microsoft.com/office/drawing/2014/main" id="{6C2285B9-AC19-D358-8590-E07E81202E0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281933" y="5164220"/>
              <a:ext cx="455621" cy="455621"/>
            </a:xfrm>
            <a:prstGeom prst="rect">
              <a:avLst/>
            </a:prstGeom>
          </p:spPr>
        </p:pic>
        <p:pic>
          <p:nvPicPr>
            <p:cNvPr id="68" name="Picture 67" descr="Icon&#10;&#10;Description automatically generated">
              <a:extLst>
                <a:ext uri="{FF2B5EF4-FFF2-40B4-BE49-F238E27FC236}">
                  <a16:creationId xmlns:a16="http://schemas.microsoft.com/office/drawing/2014/main" id="{434C4132-B6EE-F767-B699-97295D35797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786340" y="5146768"/>
              <a:ext cx="455620" cy="455620"/>
            </a:xfrm>
            <a:prstGeom prst="rect">
              <a:avLst/>
            </a:prstGeom>
          </p:spPr>
        </p:pic>
        <p:pic>
          <p:nvPicPr>
            <p:cNvPr id="69" name="Picture 68" descr="Icon&#10;&#10;Description automatically generated">
              <a:extLst>
                <a:ext uri="{FF2B5EF4-FFF2-40B4-BE49-F238E27FC236}">
                  <a16:creationId xmlns:a16="http://schemas.microsoft.com/office/drawing/2014/main" id="{066519B4-303A-03A8-4AAA-3C6AF73B7A0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229006" y="5157008"/>
              <a:ext cx="455620" cy="455620"/>
            </a:xfrm>
            <a:prstGeom prst="rect">
              <a:avLst/>
            </a:prstGeom>
          </p:spPr>
        </p:pic>
        <p:pic>
          <p:nvPicPr>
            <p:cNvPr id="70" name="Picture 69">
              <a:extLst>
                <a:ext uri="{FF2B5EF4-FFF2-40B4-BE49-F238E27FC236}">
                  <a16:creationId xmlns:a16="http://schemas.microsoft.com/office/drawing/2014/main" id="{480DEBC4-0092-A2B2-B3C2-C85C8D7D7546}"/>
                </a:ext>
              </a:extLst>
            </p:cNvPr>
            <p:cNvPicPr>
              <a:picLocks noChangeAspect="1"/>
            </p:cNvPicPr>
            <p:nvPr/>
          </p:nvPicPr>
          <p:blipFill>
            <a:blip r:embed="rId8"/>
            <a:stretch>
              <a:fillRect/>
            </a:stretch>
          </p:blipFill>
          <p:spPr>
            <a:xfrm>
              <a:off x="7702333" y="5137455"/>
              <a:ext cx="509149" cy="509149"/>
            </a:xfrm>
            <a:prstGeom prst="rect">
              <a:avLst/>
            </a:prstGeom>
          </p:spPr>
        </p:pic>
        <p:pic>
          <p:nvPicPr>
            <p:cNvPr id="71" name="Picture 70" descr="Icon&#10;&#10;Description automatically generated">
              <a:extLst>
                <a:ext uri="{FF2B5EF4-FFF2-40B4-BE49-F238E27FC236}">
                  <a16:creationId xmlns:a16="http://schemas.microsoft.com/office/drawing/2014/main" id="{922C5BCE-EB11-7D75-CBE1-12C6274CFF2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756825" y="5646604"/>
              <a:ext cx="455621" cy="455621"/>
            </a:xfrm>
            <a:prstGeom prst="rect">
              <a:avLst/>
            </a:prstGeom>
          </p:spPr>
        </p:pic>
        <p:pic>
          <p:nvPicPr>
            <p:cNvPr id="72" name="Picture 71" descr="Icon&#10;&#10;Description automatically generated">
              <a:extLst>
                <a:ext uri="{FF2B5EF4-FFF2-40B4-BE49-F238E27FC236}">
                  <a16:creationId xmlns:a16="http://schemas.microsoft.com/office/drawing/2014/main" id="{A8876A70-E16B-9A98-455D-EB8AA307304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247652" y="5630272"/>
              <a:ext cx="455620" cy="455620"/>
            </a:xfrm>
            <a:prstGeom prst="rect">
              <a:avLst/>
            </a:prstGeom>
          </p:spPr>
        </p:pic>
        <p:pic>
          <p:nvPicPr>
            <p:cNvPr id="73" name="Picture 72" descr="Icon&#10;&#10;Description automatically generated">
              <a:extLst>
                <a:ext uri="{FF2B5EF4-FFF2-40B4-BE49-F238E27FC236}">
                  <a16:creationId xmlns:a16="http://schemas.microsoft.com/office/drawing/2014/main" id="{60123B8B-57DA-A141-C0A9-F1702CD2B11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755862" y="5630272"/>
              <a:ext cx="455620" cy="455620"/>
            </a:xfrm>
            <a:prstGeom prst="rect">
              <a:avLst/>
            </a:prstGeom>
          </p:spPr>
        </p:pic>
      </p:grpSp>
      <p:pic>
        <p:nvPicPr>
          <p:cNvPr id="74" name="Picture 73" descr="Graphical user interface, application&#10;&#10;Description automatically generated">
            <a:extLst>
              <a:ext uri="{FF2B5EF4-FFF2-40B4-BE49-F238E27FC236}">
                <a16:creationId xmlns:a16="http://schemas.microsoft.com/office/drawing/2014/main" id="{609601B2-D6B9-CC4A-ECD9-34B70D7AD89A}"/>
              </a:ext>
            </a:extLst>
          </p:cNvPr>
          <p:cNvPicPr>
            <a:picLocks noChangeAspect="1"/>
          </p:cNvPicPr>
          <p:nvPr/>
        </p:nvPicPr>
        <p:blipFill rotWithShape="1">
          <a:blip r:embed="rId11">
            <a:extLst>
              <a:ext uri="{28A0092B-C50C-407E-A947-70E740481C1C}">
                <a14:useLocalDpi xmlns:a14="http://schemas.microsoft.com/office/drawing/2010/main" val="0"/>
              </a:ext>
            </a:extLst>
          </a:blip>
          <a:srcRect t="49212" r="14082" b="46155"/>
          <a:stretch/>
        </p:blipFill>
        <p:spPr>
          <a:xfrm>
            <a:off x="301059" y="4063229"/>
            <a:ext cx="4911748" cy="44364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grpSp>
        <p:nvGrpSpPr>
          <p:cNvPr id="101" name="Group 100">
            <a:extLst>
              <a:ext uri="{FF2B5EF4-FFF2-40B4-BE49-F238E27FC236}">
                <a16:creationId xmlns:a16="http://schemas.microsoft.com/office/drawing/2014/main" id="{B449AEA9-8228-DEAD-FAC2-F6BDC8655D42}"/>
              </a:ext>
            </a:extLst>
          </p:cNvPr>
          <p:cNvGrpSpPr/>
          <p:nvPr/>
        </p:nvGrpSpPr>
        <p:grpSpPr>
          <a:xfrm>
            <a:off x="3312831" y="4095053"/>
            <a:ext cx="1899976" cy="379996"/>
            <a:chOff x="4053310" y="4073821"/>
            <a:chExt cx="1899976" cy="379996"/>
          </a:xfrm>
          <a:solidFill>
            <a:schemeClr val="bg1"/>
          </a:solidFill>
        </p:grpSpPr>
        <p:pic>
          <p:nvPicPr>
            <p:cNvPr id="85" name="Picture 84">
              <a:extLst>
                <a:ext uri="{FF2B5EF4-FFF2-40B4-BE49-F238E27FC236}">
                  <a16:creationId xmlns:a16="http://schemas.microsoft.com/office/drawing/2014/main" id="{9AF9D177-C3E5-742A-488F-99B30A89F9E0}"/>
                </a:ext>
              </a:extLst>
            </p:cNvPr>
            <p:cNvPicPr>
              <a:picLocks noChangeAspect="1"/>
            </p:cNvPicPr>
            <p:nvPr/>
          </p:nvPicPr>
          <p:blipFill>
            <a:blip r:embed="rId2"/>
            <a:stretch>
              <a:fillRect/>
            </a:stretch>
          </p:blipFill>
          <p:spPr>
            <a:xfrm>
              <a:off x="5573291" y="4073822"/>
              <a:ext cx="379995" cy="379995"/>
            </a:xfrm>
            <a:prstGeom prst="rect">
              <a:avLst/>
            </a:prstGeom>
            <a:grpFill/>
          </p:spPr>
        </p:pic>
        <p:pic>
          <p:nvPicPr>
            <p:cNvPr id="86" name="Picture 85">
              <a:extLst>
                <a:ext uri="{FF2B5EF4-FFF2-40B4-BE49-F238E27FC236}">
                  <a16:creationId xmlns:a16="http://schemas.microsoft.com/office/drawing/2014/main" id="{3721924A-05F0-7FBA-B0A1-3C351D0F94EF}"/>
                </a:ext>
              </a:extLst>
            </p:cNvPr>
            <p:cNvPicPr>
              <a:picLocks noChangeAspect="1"/>
            </p:cNvPicPr>
            <p:nvPr/>
          </p:nvPicPr>
          <p:blipFill>
            <a:blip r:embed="rId2"/>
            <a:stretch>
              <a:fillRect/>
            </a:stretch>
          </p:blipFill>
          <p:spPr>
            <a:xfrm>
              <a:off x="5193297" y="4073822"/>
              <a:ext cx="379995" cy="379995"/>
            </a:xfrm>
            <a:prstGeom prst="rect">
              <a:avLst/>
            </a:prstGeom>
            <a:grpFill/>
          </p:spPr>
        </p:pic>
        <p:pic>
          <p:nvPicPr>
            <p:cNvPr id="87" name="Picture 86">
              <a:extLst>
                <a:ext uri="{FF2B5EF4-FFF2-40B4-BE49-F238E27FC236}">
                  <a16:creationId xmlns:a16="http://schemas.microsoft.com/office/drawing/2014/main" id="{9FBDEF0C-01FC-61F0-EC60-ADF6E6593B61}"/>
                </a:ext>
              </a:extLst>
            </p:cNvPr>
            <p:cNvPicPr>
              <a:picLocks noChangeAspect="1"/>
            </p:cNvPicPr>
            <p:nvPr/>
          </p:nvPicPr>
          <p:blipFill>
            <a:blip r:embed="rId2"/>
            <a:stretch>
              <a:fillRect/>
            </a:stretch>
          </p:blipFill>
          <p:spPr>
            <a:xfrm>
              <a:off x="4813301" y="4073822"/>
              <a:ext cx="379995" cy="379995"/>
            </a:xfrm>
            <a:prstGeom prst="rect">
              <a:avLst/>
            </a:prstGeom>
            <a:grpFill/>
          </p:spPr>
        </p:pic>
        <p:pic>
          <p:nvPicPr>
            <p:cNvPr id="88" name="Picture 87">
              <a:extLst>
                <a:ext uri="{FF2B5EF4-FFF2-40B4-BE49-F238E27FC236}">
                  <a16:creationId xmlns:a16="http://schemas.microsoft.com/office/drawing/2014/main" id="{DFF29D6B-FEAC-F129-5265-B5D89B2143E7}"/>
                </a:ext>
              </a:extLst>
            </p:cNvPr>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Lst>
            </a:blip>
            <a:stretch>
              <a:fillRect/>
            </a:stretch>
          </p:blipFill>
          <p:spPr>
            <a:xfrm>
              <a:off x="4433305" y="4073821"/>
              <a:ext cx="379995" cy="379995"/>
            </a:xfrm>
            <a:prstGeom prst="rect">
              <a:avLst/>
            </a:prstGeom>
            <a:grpFill/>
          </p:spPr>
        </p:pic>
        <p:pic>
          <p:nvPicPr>
            <p:cNvPr id="92" name="Picture 91">
              <a:extLst>
                <a:ext uri="{FF2B5EF4-FFF2-40B4-BE49-F238E27FC236}">
                  <a16:creationId xmlns:a16="http://schemas.microsoft.com/office/drawing/2014/main" id="{0EC3AEFD-2CF8-73EE-C5EF-250F6FF6CA8F}"/>
                </a:ext>
              </a:extLst>
            </p:cNvPr>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Lst>
            </a:blip>
            <a:stretch>
              <a:fillRect/>
            </a:stretch>
          </p:blipFill>
          <p:spPr>
            <a:xfrm>
              <a:off x="4053310" y="4073822"/>
              <a:ext cx="379995" cy="379995"/>
            </a:xfrm>
            <a:prstGeom prst="rect">
              <a:avLst/>
            </a:prstGeom>
            <a:grpFill/>
          </p:spPr>
        </p:pic>
      </p:grpSp>
      <p:pic>
        <p:nvPicPr>
          <p:cNvPr id="102" name="Picture 101" descr="Graphical user interface, application&#10;&#10;Description automatically generated">
            <a:extLst>
              <a:ext uri="{FF2B5EF4-FFF2-40B4-BE49-F238E27FC236}">
                <a16:creationId xmlns:a16="http://schemas.microsoft.com/office/drawing/2014/main" id="{8AEC9D3C-F828-DF22-7D75-7F8A9198B146}"/>
              </a:ext>
            </a:extLst>
          </p:cNvPr>
          <p:cNvPicPr>
            <a:picLocks noChangeAspect="1"/>
          </p:cNvPicPr>
          <p:nvPr/>
        </p:nvPicPr>
        <p:blipFill rotWithShape="1">
          <a:blip r:embed="rId11">
            <a:extLst>
              <a:ext uri="{28A0092B-C50C-407E-A947-70E740481C1C}">
                <a14:useLocalDpi xmlns:a14="http://schemas.microsoft.com/office/drawing/2010/main" val="0"/>
              </a:ext>
            </a:extLst>
          </a:blip>
          <a:srcRect t="49212" r="14082" b="46155"/>
          <a:stretch/>
        </p:blipFill>
        <p:spPr>
          <a:xfrm>
            <a:off x="202780" y="5754378"/>
            <a:ext cx="4911748" cy="44364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03" name="TextBox 102">
            <a:extLst>
              <a:ext uri="{FF2B5EF4-FFF2-40B4-BE49-F238E27FC236}">
                <a16:creationId xmlns:a16="http://schemas.microsoft.com/office/drawing/2014/main" id="{E4962FC1-3B6A-38DA-5380-020B2A607B95}"/>
              </a:ext>
            </a:extLst>
          </p:cNvPr>
          <p:cNvSpPr txBox="1"/>
          <p:nvPr/>
        </p:nvSpPr>
        <p:spPr>
          <a:xfrm>
            <a:off x="3440280" y="5713561"/>
            <a:ext cx="4230356" cy="523220"/>
          </a:xfrm>
          <a:prstGeom prst="rect">
            <a:avLst/>
          </a:prstGeom>
          <a:noFill/>
        </p:spPr>
        <p:txBody>
          <a:bodyPr wrap="square" rtlCol="0">
            <a:spAutoFit/>
          </a:bodyPr>
          <a:lstStyle/>
          <a:p>
            <a:r>
              <a:rPr lang="en-GB" sz="1400" dirty="0"/>
              <a:t>You reached  80 %  </a:t>
            </a:r>
          </a:p>
          <a:p>
            <a:r>
              <a:rPr lang="en-GB" sz="1400" dirty="0"/>
              <a:t>of your potential </a:t>
            </a:r>
          </a:p>
        </p:txBody>
      </p:sp>
      <p:pic>
        <p:nvPicPr>
          <p:cNvPr id="105" name="Picture 104" descr="Graphical user interface, application&#10;&#10;Description automatically generated">
            <a:extLst>
              <a:ext uri="{FF2B5EF4-FFF2-40B4-BE49-F238E27FC236}">
                <a16:creationId xmlns:a16="http://schemas.microsoft.com/office/drawing/2014/main" id="{82DBC6F9-C75E-9B2C-9338-9597DA5143AB}"/>
              </a:ext>
            </a:extLst>
          </p:cNvPr>
          <p:cNvPicPr>
            <a:picLocks noChangeAspect="1"/>
          </p:cNvPicPr>
          <p:nvPr/>
        </p:nvPicPr>
        <p:blipFill rotWithShape="1">
          <a:blip r:embed="rId11">
            <a:extLst>
              <a:ext uri="{28A0092B-C50C-407E-A947-70E740481C1C}">
                <a14:useLocalDpi xmlns:a14="http://schemas.microsoft.com/office/drawing/2010/main" val="0"/>
              </a:ext>
            </a:extLst>
          </a:blip>
          <a:srcRect l="-1" t="43636" r="14494" b="46155"/>
          <a:stretch/>
        </p:blipFill>
        <p:spPr>
          <a:xfrm>
            <a:off x="7133171" y="5224735"/>
            <a:ext cx="4888215" cy="97765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grpSp>
        <p:nvGrpSpPr>
          <p:cNvPr id="111" name="Group 110">
            <a:extLst>
              <a:ext uri="{FF2B5EF4-FFF2-40B4-BE49-F238E27FC236}">
                <a16:creationId xmlns:a16="http://schemas.microsoft.com/office/drawing/2014/main" id="{C288D0E7-E3AD-2AC3-F99F-89938ABB638B}"/>
              </a:ext>
            </a:extLst>
          </p:cNvPr>
          <p:cNvGrpSpPr/>
          <p:nvPr/>
        </p:nvGrpSpPr>
        <p:grpSpPr>
          <a:xfrm>
            <a:off x="10123519" y="5727517"/>
            <a:ext cx="1862838" cy="412303"/>
            <a:chOff x="7926052" y="5667230"/>
            <a:chExt cx="2478090" cy="548477"/>
          </a:xfrm>
        </p:grpSpPr>
        <p:pic>
          <p:nvPicPr>
            <p:cNvPr id="106" name="Picture 105">
              <a:extLst>
                <a:ext uri="{FF2B5EF4-FFF2-40B4-BE49-F238E27FC236}">
                  <a16:creationId xmlns:a16="http://schemas.microsoft.com/office/drawing/2014/main" id="{BAECD36C-334F-AF15-94D6-2F7610432DA9}"/>
                </a:ext>
              </a:extLst>
            </p:cNvPr>
            <p:cNvPicPr>
              <a:picLocks noChangeAspect="1"/>
            </p:cNvPicPr>
            <p:nvPr/>
          </p:nvPicPr>
          <p:blipFill>
            <a:blip r:embed="rId8"/>
            <a:stretch>
              <a:fillRect/>
            </a:stretch>
          </p:blipFill>
          <p:spPr>
            <a:xfrm>
              <a:off x="7926052" y="5667230"/>
              <a:ext cx="509149" cy="509149"/>
            </a:xfrm>
            <a:prstGeom prst="rect">
              <a:avLst/>
            </a:prstGeom>
          </p:spPr>
        </p:pic>
        <p:pic>
          <p:nvPicPr>
            <p:cNvPr id="107" name="Picture 106" descr="Icon&#10;&#10;Description automatically generated">
              <a:extLst>
                <a:ext uri="{FF2B5EF4-FFF2-40B4-BE49-F238E27FC236}">
                  <a16:creationId xmlns:a16="http://schemas.microsoft.com/office/drawing/2014/main" id="{A3DFE5E6-ED16-64EB-BD7B-AE77D8B8ADC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927443" y="5710582"/>
              <a:ext cx="455620" cy="455620"/>
            </a:xfrm>
            <a:prstGeom prst="rect">
              <a:avLst/>
            </a:prstGeom>
          </p:spPr>
        </p:pic>
        <p:pic>
          <p:nvPicPr>
            <p:cNvPr id="108" name="Picture 107" descr="Icon&#10;&#10;Description automatically generated">
              <a:extLst>
                <a:ext uri="{FF2B5EF4-FFF2-40B4-BE49-F238E27FC236}">
                  <a16:creationId xmlns:a16="http://schemas.microsoft.com/office/drawing/2014/main" id="{45D5E40E-C3EA-4442-8549-CFB8D7F30CF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435201" y="5710582"/>
              <a:ext cx="455621" cy="455621"/>
            </a:xfrm>
            <a:prstGeom prst="rect">
              <a:avLst/>
            </a:prstGeom>
          </p:spPr>
        </p:pic>
        <p:pic>
          <p:nvPicPr>
            <p:cNvPr id="109" name="Picture 108">
              <a:extLst>
                <a:ext uri="{FF2B5EF4-FFF2-40B4-BE49-F238E27FC236}">
                  <a16:creationId xmlns:a16="http://schemas.microsoft.com/office/drawing/2014/main" id="{7383FABE-5E8D-E1D6-B382-E6A7B06BA7E6}"/>
                </a:ext>
              </a:extLst>
            </p:cNvPr>
            <p:cNvPicPr>
              <a:picLocks noChangeAspect="1"/>
            </p:cNvPicPr>
            <p:nvPr/>
          </p:nvPicPr>
          <p:blipFill>
            <a:blip r:embed="rId8"/>
            <a:stretch>
              <a:fillRect/>
            </a:stretch>
          </p:blipFill>
          <p:spPr>
            <a:xfrm>
              <a:off x="9426383" y="5683817"/>
              <a:ext cx="509149" cy="509149"/>
            </a:xfrm>
            <a:prstGeom prst="rect">
              <a:avLst/>
            </a:prstGeom>
          </p:spPr>
        </p:pic>
        <p:pic>
          <p:nvPicPr>
            <p:cNvPr id="110" name="Picture 109">
              <a:extLst>
                <a:ext uri="{FF2B5EF4-FFF2-40B4-BE49-F238E27FC236}">
                  <a16:creationId xmlns:a16="http://schemas.microsoft.com/office/drawing/2014/main" id="{A10BC589-56C2-6880-A1DD-C7780F871C42}"/>
                </a:ext>
              </a:extLst>
            </p:cNvPr>
            <p:cNvPicPr>
              <a:picLocks noChangeAspect="1"/>
            </p:cNvPicPr>
            <p:nvPr/>
          </p:nvPicPr>
          <p:blipFill>
            <a:blip r:embed="rId8"/>
            <a:stretch>
              <a:fillRect/>
            </a:stretch>
          </p:blipFill>
          <p:spPr>
            <a:xfrm>
              <a:off x="9894993" y="5706558"/>
              <a:ext cx="509149" cy="509149"/>
            </a:xfrm>
            <a:prstGeom prst="rect">
              <a:avLst/>
            </a:prstGeom>
          </p:spPr>
        </p:pic>
      </p:grpSp>
      <p:grpSp>
        <p:nvGrpSpPr>
          <p:cNvPr id="115" name="Group 114">
            <a:extLst>
              <a:ext uri="{FF2B5EF4-FFF2-40B4-BE49-F238E27FC236}">
                <a16:creationId xmlns:a16="http://schemas.microsoft.com/office/drawing/2014/main" id="{50D38049-C15E-A7F3-0460-F1255548B39C}"/>
              </a:ext>
            </a:extLst>
          </p:cNvPr>
          <p:cNvGrpSpPr/>
          <p:nvPr/>
        </p:nvGrpSpPr>
        <p:grpSpPr>
          <a:xfrm>
            <a:off x="10826988" y="5268421"/>
            <a:ext cx="1179681" cy="382739"/>
            <a:chOff x="7062508" y="5059101"/>
            <a:chExt cx="1454657" cy="471953"/>
          </a:xfrm>
        </p:grpSpPr>
        <p:pic>
          <p:nvPicPr>
            <p:cNvPr id="112" name="Picture 111" descr="Icon&#10;&#10;Description automatically generated">
              <a:extLst>
                <a:ext uri="{FF2B5EF4-FFF2-40B4-BE49-F238E27FC236}">
                  <a16:creationId xmlns:a16="http://schemas.microsoft.com/office/drawing/2014/main" id="{D795535C-E515-B8D0-A6C6-C04EBF7F225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062508" y="5075433"/>
              <a:ext cx="455621" cy="455621"/>
            </a:xfrm>
            <a:prstGeom prst="rect">
              <a:avLst/>
            </a:prstGeom>
          </p:spPr>
        </p:pic>
        <p:pic>
          <p:nvPicPr>
            <p:cNvPr id="113" name="Picture 112" descr="Icon&#10;&#10;Description automatically generated">
              <a:extLst>
                <a:ext uri="{FF2B5EF4-FFF2-40B4-BE49-F238E27FC236}">
                  <a16:creationId xmlns:a16="http://schemas.microsoft.com/office/drawing/2014/main" id="{2CFDC0E0-010A-8058-2369-E5EE94E4BFB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553335" y="5059101"/>
              <a:ext cx="455620" cy="455620"/>
            </a:xfrm>
            <a:prstGeom prst="rect">
              <a:avLst/>
            </a:prstGeom>
          </p:spPr>
        </p:pic>
        <p:pic>
          <p:nvPicPr>
            <p:cNvPr id="114" name="Picture 113" descr="Icon&#10;&#10;Description automatically generated">
              <a:extLst>
                <a:ext uri="{FF2B5EF4-FFF2-40B4-BE49-F238E27FC236}">
                  <a16:creationId xmlns:a16="http://schemas.microsoft.com/office/drawing/2014/main" id="{83964986-0EAE-D2FE-641E-F3A156A38BB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061545" y="5059101"/>
              <a:ext cx="455620" cy="455620"/>
            </a:xfrm>
            <a:prstGeom prst="rect">
              <a:avLst/>
            </a:prstGeom>
          </p:spPr>
        </p:pic>
      </p:grpSp>
      <p:pic>
        <p:nvPicPr>
          <p:cNvPr id="116" name="Picture 115" descr="Graphical user interface, application&#10;&#10;Description automatically generated">
            <a:extLst>
              <a:ext uri="{FF2B5EF4-FFF2-40B4-BE49-F238E27FC236}">
                <a16:creationId xmlns:a16="http://schemas.microsoft.com/office/drawing/2014/main" id="{9A86D925-6E63-9025-0D82-1AF0A663EF84}"/>
              </a:ext>
            </a:extLst>
          </p:cNvPr>
          <p:cNvPicPr>
            <a:picLocks noChangeAspect="1"/>
          </p:cNvPicPr>
          <p:nvPr/>
        </p:nvPicPr>
        <p:blipFill rotWithShape="1">
          <a:blip r:embed="rId11">
            <a:extLst>
              <a:ext uri="{28A0092B-C50C-407E-A947-70E740481C1C}">
                <a14:useLocalDpi xmlns:a14="http://schemas.microsoft.com/office/drawing/2010/main" val="0"/>
              </a:ext>
            </a:extLst>
          </a:blip>
          <a:srcRect t="49212" r="14082" b="46155"/>
          <a:stretch/>
        </p:blipFill>
        <p:spPr>
          <a:xfrm>
            <a:off x="7044712" y="2959499"/>
            <a:ext cx="4911748" cy="44364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grpSp>
        <p:nvGrpSpPr>
          <p:cNvPr id="119" name="Group 118">
            <a:extLst>
              <a:ext uri="{FF2B5EF4-FFF2-40B4-BE49-F238E27FC236}">
                <a16:creationId xmlns:a16="http://schemas.microsoft.com/office/drawing/2014/main" id="{A66EA674-FABF-23B5-4C33-8551A787D1A9}"/>
              </a:ext>
            </a:extLst>
          </p:cNvPr>
          <p:cNvGrpSpPr/>
          <p:nvPr/>
        </p:nvGrpSpPr>
        <p:grpSpPr>
          <a:xfrm>
            <a:off x="11442722" y="2968660"/>
            <a:ext cx="417332" cy="435582"/>
            <a:chOff x="8085479" y="2162738"/>
            <a:chExt cx="784625" cy="818936"/>
          </a:xfrm>
        </p:grpSpPr>
        <p:pic>
          <p:nvPicPr>
            <p:cNvPr id="117" name="Picture 116" descr="Icon&#10;&#10;Description automatically generated">
              <a:extLst>
                <a:ext uri="{FF2B5EF4-FFF2-40B4-BE49-F238E27FC236}">
                  <a16:creationId xmlns:a16="http://schemas.microsoft.com/office/drawing/2014/main" id="{CE73BCEE-F40B-C60D-5DCA-D2BB25C64FA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172642" y="2162738"/>
              <a:ext cx="697462" cy="726558"/>
            </a:xfrm>
            <a:prstGeom prst="rect">
              <a:avLst/>
            </a:prstGeom>
          </p:spPr>
        </p:pic>
        <p:pic>
          <p:nvPicPr>
            <p:cNvPr id="118" name="Picture 117" descr="Icon&#10;&#10;Description automatically generated">
              <a:extLst>
                <a:ext uri="{FF2B5EF4-FFF2-40B4-BE49-F238E27FC236}">
                  <a16:creationId xmlns:a16="http://schemas.microsoft.com/office/drawing/2014/main" id="{94265803-C4A3-7512-A866-30381C6E758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085479" y="2255116"/>
              <a:ext cx="697462" cy="726558"/>
            </a:xfrm>
            <a:prstGeom prst="rect">
              <a:avLst/>
            </a:prstGeom>
          </p:spPr>
        </p:pic>
      </p:grpSp>
    </p:spTree>
    <p:extLst>
      <p:ext uri="{BB962C8B-B14F-4D97-AF65-F5344CB8AC3E}">
        <p14:creationId xmlns:p14="http://schemas.microsoft.com/office/powerpoint/2010/main" val="1061295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D05EC33A-F32A-DB92-8F3A-90A8A03EDC2E}"/>
              </a:ext>
            </a:extLst>
          </p:cNvPr>
          <p:cNvSpPr txBox="1">
            <a:spLocks/>
          </p:cNvSpPr>
          <p:nvPr/>
        </p:nvSpPr>
        <p:spPr>
          <a:xfrm>
            <a:off x="7013749" y="528394"/>
            <a:ext cx="4705616" cy="5159830"/>
          </a:xfrm>
          <a:prstGeom prst="rect">
            <a:avLst/>
          </a:prstGeom>
        </p:spPr>
        <p:txBody>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Font typeface="Arial" panose="020B0604020202020204" pitchFamily="34" charset="0"/>
              <a:buChar char="•"/>
            </a:pPr>
            <a:r>
              <a:rPr lang="en-GB" dirty="0"/>
              <a:t>What kind of information would you like to include in notes?</a:t>
            </a:r>
          </a:p>
          <a:p>
            <a:pPr lvl="1">
              <a:buFont typeface="Arial" panose="020B0604020202020204" pitchFamily="34" charset="0"/>
              <a:buChar char="•"/>
            </a:pPr>
            <a:r>
              <a:rPr lang="en-GB" dirty="0"/>
              <a:t>Free text</a:t>
            </a:r>
          </a:p>
          <a:p>
            <a:pPr lvl="1">
              <a:buFont typeface="Arial" panose="020B0604020202020204" pitchFamily="34" charset="0"/>
              <a:buChar char="•"/>
            </a:pPr>
            <a:r>
              <a:rPr lang="en-GB" dirty="0"/>
              <a:t>Pain levels</a:t>
            </a:r>
          </a:p>
          <a:p>
            <a:pPr lvl="1">
              <a:buFont typeface="Arial" panose="020B0604020202020204" pitchFamily="34" charset="0"/>
              <a:buChar char="•"/>
            </a:pPr>
            <a:endParaRPr lang="en-GB" dirty="0"/>
          </a:p>
          <a:p>
            <a:pPr>
              <a:buFont typeface="Arial" panose="020B0604020202020204" pitchFamily="34" charset="0"/>
              <a:buChar char="•"/>
            </a:pPr>
            <a:r>
              <a:rPr lang="en-GB" dirty="0"/>
              <a:t>Would a tick box quiz style be better?</a:t>
            </a:r>
          </a:p>
          <a:p>
            <a:pPr lvl="1">
              <a:buFont typeface="Arial" panose="020B0604020202020204" pitchFamily="34" charset="0"/>
              <a:buChar char="•"/>
            </a:pPr>
            <a:r>
              <a:rPr lang="en-GB" dirty="0"/>
              <a:t>Rating out of 5 for different aspects	</a:t>
            </a:r>
          </a:p>
        </p:txBody>
      </p:sp>
      <p:pic>
        <p:nvPicPr>
          <p:cNvPr id="6" name="Picture 5" descr="Graphical user interface, text, application, email&#10;&#10;Description automatically generated">
            <a:extLst>
              <a:ext uri="{FF2B5EF4-FFF2-40B4-BE49-F238E27FC236}">
                <a16:creationId xmlns:a16="http://schemas.microsoft.com/office/drawing/2014/main" id="{4C0A0EF7-223D-9C78-A54D-62EB887729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85646" y="528395"/>
            <a:ext cx="3080495" cy="5159830"/>
          </a:xfrm>
          <a:prstGeom prst="rect">
            <a:avLst/>
          </a:prstGeom>
        </p:spPr>
      </p:pic>
      <p:pic>
        <p:nvPicPr>
          <p:cNvPr id="8" name="Picture 7" descr="Graphical user interface, application, Teams&#10;&#10;Description automatically generated">
            <a:extLst>
              <a:ext uri="{FF2B5EF4-FFF2-40B4-BE49-F238E27FC236}">
                <a16:creationId xmlns:a16="http://schemas.microsoft.com/office/drawing/2014/main" id="{805F2C09-98B8-B200-3EBA-F51B7C9FEF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1112" y="528395"/>
            <a:ext cx="3080495" cy="5159829"/>
          </a:xfrm>
          <a:prstGeom prst="rect">
            <a:avLst/>
          </a:prstGeom>
        </p:spPr>
      </p:pic>
    </p:spTree>
    <p:extLst>
      <p:ext uri="{BB962C8B-B14F-4D97-AF65-F5344CB8AC3E}">
        <p14:creationId xmlns:p14="http://schemas.microsoft.com/office/powerpoint/2010/main" val="12430456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724289A1-15DE-1D10-C22E-0B1A6066E5E2}"/>
              </a:ext>
            </a:extLst>
          </p:cNvPr>
          <p:cNvSpPr>
            <a:spLocks noGrp="1"/>
          </p:cNvSpPr>
          <p:nvPr>
            <p:ph type="title"/>
          </p:nvPr>
        </p:nvSpPr>
        <p:spPr>
          <a:xfrm>
            <a:off x="492370" y="605896"/>
            <a:ext cx="3084844" cy="5646208"/>
          </a:xfrm>
        </p:spPr>
        <p:txBody>
          <a:bodyPr anchor="ctr">
            <a:normAutofit/>
          </a:bodyPr>
          <a:lstStyle/>
          <a:p>
            <a:r>
              <a:rPr lang="en-GB" sz="3600">
                <a:solidFill>
                  <a:srgbClr val="FFFFFF"/>
                </a:solidFill>
              </a:rPr>
              <a:t>Next steps</a:t>
            </a:r>
          </a:p>
        </p:txBody>
      </p:sp>
      <p:sp>
        <p:nvSpPr>
          <p:cNvPr id="12" name="Rectangle 11">
            <a:extLst>
              <a:ext uri="{FF2B5EF4-FFF2-40B4-BE49-F238E27FC236}">
                <a16:creationId xmlns:a16="http://schemas.microsoft.com/office/drawing/2014/main" id="{054B3F04-9EAC-45C0-B3CE-0387EEA10A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Content Placeholder 2">
            <a:extLst>
              <a:ext uri="{FF2B5EF4-FFF2-40B4-BE49-F238E27FC236}">
                <a16:creationId xmlns:a16="http://schemas.microsoft.com/office/drawing/2014/main" id="{46418B54-5F79-4F68-128B-F6A93153B8BB}"/>
              </a:ext>
            </a:extLst>
          </p:cNvPr>
          <p:cNvSpPr>
            <a:spLocks noGrp="1"/>
          </p:cNvSpPr>
          <p:nvPr>
            <p:ph idx="1"/>
          </p:nvPr>
        </p:nvSpPr>
        <p:spPr>
          <a:xfrm>
            <a:off x="4742016" y="605896"/>
            <a:ext cx="6413663" cy="5646208"/>
          </a:xfrm>
        </p:spPr>
        <p:txBody>
          <a:bodyPr anchor="ctr">
            <a:normAutofit/>
          </a:bodyPr>
          <a:lstStyle/>
          <a:p>
            <a:pPr>
              <a:buFont typeface="Arial" panose="020B0604020202020204" pitchFamily="34" charset="0"/>
              <a:buChar char="•"/>
            </a:pPr>
            <a:r>
              <a:rPr lang="en-GB" dirty="0"/>
              <a:t>Visualisation during exercise </a:t>
            </a:r>
          </a:p>
          <a:p>
            <a:pPr>
              <a:buFont typeface="Arial" panose="020B0604020202020204" pitchFamily="34" charset="0"/>
              <a:buChar char="•"/>
            </a:pPr>
            <a:r>
              <a:rPr lang="en-GB" dirty="0"/>
              <a:t>Different forms of visualisation</a:t>
            </a:r>
          </a:p>
          <a:p>
            <a:pPr lvl="1">
              <a:buFont typeface="Arial" panose="020B0604020202020204" pitchFamily="34" charset="0"/>
              <a:buChar char="•"/>
            </a:pPr>
            <a:r>
              <a:rPr lang="en-GB" dirty="0"/>
              <a:t>raw, gauge, threshold</a:t>
            </a:r>
          </a:p>
          <a:p>
            <a:pPr>
              <a:buFont typeface="Arial" panose="020B0604020202020204" pitchFamily="34" charset="0"/>
              <a:buChar char="•"/>
            </a:pPr>
            <a:r>
              <a:rPr lang="en-GB" dirty="0"/>
              <a:t>Different levels of difficulty for the exercises</a:t>
            </a:r>
          </a:p>
          <a:p>
            <a:pPr lvl="1">
              <a:buFont typeface="Arial" panose="020B0604020202020204" pitchFamily="34" charset="0"/>
              <a:buChar char="•"/>
            </a:pPr>
            <a:r>
              <a:rPr lang="en-GB" dirty="0"/>
              <a:t>Easy, medium, difficult</a:t>
            </a:r>
          </a:p>
          <a:p>
            <a:pPr>
              <a:buFont typeface="Arial" panose="020B0604020202020204" pitchFamily="34" charset="0"/>
              <a:buChar char="•"/>
            </a:pPr>
            <a:r>
              <a:rPr lang="en-GB" dirty="0"/>
              <a:t>Connection to the physiotherapist</a:t>
            </a:r>
          </a:p>
          <a:p>
            <a:pPr lvl="1">
              <a:buFont typeface="Arial" panose="020B0604020202020204" pitchFamily="34" charset="0"/>
              <a:buChar char="•"/>
            </a:pPr>
            <a:r>
              <a:rPr lang="en-GB" dirty="0"/>
              <a:t>Send notes or ask for adaptations to the set exercises</a:t>
            </a:r>
          </a:p>
          <a:p>
            <a:pPr>
              <a:buFont typeface="Arial" panose="020B0604020202020204" pitchFamily="34" charset="0"/>
              <a:buChar char="•"/>
            </a:pPr>
            <a:r>
              <a:rPr lang="en-GB" dirty="0"/>
              <a:t>Testing and evaluation</a:t>
            </a:r>
          </a:p>
          <a:p>
            <a:pPr lvl="1">
              <a:buFont typeface="Arial" panose="020B0604020202020204" pitchFamily="34" charset="0"/>
              <a:buChar char="•"/>
            </a:pPr>
            <a:r>
              <a:rPr lang="en-GB" dirty="0"/>
              <a:t>Part of my project, this PPI also contributes to the evaluation of the application and the project</a:t>
            </a:r>
          </a:p>
          <a:p>
            <a:pPr marL="0" indent="0">
              <a:buNone/>
            </a:pPr>
            <a:endParaRPr lang="en-GB" dirty="0"/>
          </a:p>
          <a:p>
            <a:pPr>
              <a:buFont typeface="Arial" panose="020B0604020202020204" pitchFamily="34" charset="0"/>
              <a:buChar char="•"/>
            </a:pPr>
            <a:endParaRPr lang="en-GB" dirty="0"/>
          </a:p>
          <a:p>
            <a:pPr marL="0" indent="0">
              <a:buNone/>
            </a:pPr>
            <a:endParaRPr lang="en-GB" dirty="0"/>
          </a:p>
        </p:txBody>
      </p:sp>
    </p:spTree>
    <p:extLst>
      <p:ext uri="{BB962C8B-B14F-4D97-AF65-F5344CB8AC3E}">
        <p14:creationId xmlns:p14="http://schemas.microsoft.com/office/powerpoint/2010/main" val="12710440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2C0B2E1-0268-42EC-ABD3-94F81A05BC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a:extLst>
              <a:ext uri="{FF2B5EF4-FFF2-40B4-BE49-F238E27FC236}">
                <a16:creationId xmlns:a16="http://schemas.microsoft.com/office/drawing/2014/main" id="{7D2256B4-48EA-40FC-BBC0-AA1EE6E008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1" name="Straight Connector 10">
            <a:extLst>
              <a:ext uri="{FF2B5EF4-FFF2-40B4-BE49-F238E27FC236}">
                <a16:creationId xmlns:a16="http://schemas.microsoft.com/office/drawing/2014/main" id="{3D44BCCA-102D-4A9D-B1E4-2450CAF0B0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3" name="Rectangle 12">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34677A4-71DD-2EE0-D315-340779134708}"/>
              </a:ext>
            </a:extLst>
          </p:cNvPr>
          <p:cNvSpPr>
            <a:spLocks noGrp="1"/>
          </p:cNvSpPr>
          <p:nvPr>
            <p:ph type="title"/>
          </p:nvPr>
        </p:nvSpPr>
        <p:spPr>
          <a:xfrm>
            <a:off x="1097280" y="758952"/>
            <a:ext cx="10058400" cy="3892168"/>
          </a:xfrm>
        </p:spPr>
        <p:txBody>
          <a:bodyPr vert="horz" lIns="91440" tIns="45720" rIns="91440" bIns="45720" rtlCol="0" anchor="b">
            <a:normAutofit/>
          </a:bodyPr>
          <a:lstStyle/>
          <a:p>
            <a:r>
              <a:rPr lang="en-US" sz="8000">
                <a:solidFill>
                  <a:schemeClr val="tx1">
                    <a:lumMod val="85000"/>
                    <a:lumOff val="15000"/>
                  </a:schemeClr>
                </a:solidFill>
              </a:rPr>
              <a:t>THANK YOU</a:t>
            </a:r>
          </a:p>
        </p:txBody>
      </p:sp>
      <p:sp>
        <p:nvSpPr>
          <p:cNvPr id="15" name="Rectangle 14">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a:extLst>
              <a:ext uri="{FF2B5EF4-FFF2-40B4-BE49-F238E27FC236}">
                <a16:creationId xmlns:a16="http://schemas.microsoft.com/office/drawing/2014/main" id="{1F3985C0-E548-44D2-B30E-F3E42DADE1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4906176"/>
            <a:ext cx="12188952"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4700804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DDDC0-A665-CB80-499B-CF1DEB3F7DFF}"/>
              </a:ext>
            </a:extLst>
          </p:cNvPr>
          <p:cNvSpPr>
            <a:spLocks noGrp="1"/>
          </p:cNvSpPr>
          <p:nvPr>
            <p:ph type="title"/>
          </p:nvPr>
        </p:nvSpPr>
        <p:spPr/>
        <p:txBody>
          <a:bodyPr/>
          <a:lstStyle/>
          <a:p>
            <a:r>
              <a:rPr lang="en-GB" dirty="0"/>
              <a:t>Carolina</a:t>
            </a:r>
          </a:p>
        </p:txBody>
      </p:sp>
      <p:sp>
        <p:nvSpPr>
          <p:cNvPr id="3" name="Content Placeholder 2">
            <a:extLst>
              <a:ext uri="{FF2B5EF4-FFF2-40B4-BE49-F238E27FC236}">
                <a16:creationId xmlns:a16="http://schemas.microsoft.com/office/drawing/2014/main" id="{93E0FBF7-3DA5-AE14-670C-BF98F54A92C9}"/>
              </a:ext>
            </a:extLst>
          </p:cNvPr>
          <p:cNvSpPr>
            <a:spLocks noGrp="1"/>
          </p:cNvSpPr>
          <p:nvPr>
            <p:ph idx="1"/>
          </p:nvPr>
        </p:nvSpPr>
        <p:spPr/>
        <p:txBody>
          <a:bodyPr/>
          <a:lstStyle/>
          <a:p>
            <a:r>
              <a:rPr lang="en-GB" dirty="0"/>
              <a:t>MSc Student at The University of Manchester in Advanced Computer Science: Digital Biology</a:t>
            </a:r>
          </a:p>
          <a:p>
            <a:r>
              <a:rPr lang="en-GB" dirty="0"/>
              <a:t>BSc Computer Science from King’s College London</a:t>
            </a:r>
          </a:p>
          <a:p>
            <a:endParaRPr lang="en-GB" dirty="0"/>
          </a:p>
          <a:p>
            <a:endParaRPr lang="en-GB" dirty="0"/>
          </a:p>
        </p:txBody>
      </p:sp>
      <p:pic>
        <p:nvPicPr>
          <p:cNvPr id="1026" name="Picture 2" descr="University logo | University brand | StaffNet | The University of Manchester">
            <a:extLst>
              <a:ext uri="{FF2B5EF4-FFF2-40B4-BE49-F238E27FC236}">
                <a16:creationId xmlns:a16="http://schemas.microsoft.com/office/drawing/2014/main" id="{0E70CE8A-F9B3-A7FD-EB9D-3452CB4F5E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0680" y="3156543"/>
            <a:ext cx="4762500" cy="215265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King's College London logo square transparent PNG - StickPNG">
            <a:extLst>
              <a:ext uri="{FF2B5EF4-FFF2-40B4-BE49-F238E27FC236}">
                <a16:creationId xmlns:a16="http://schemas.microsoft.com/office/drawing/2014/main" id="{EA3AA0D8-B80E-4ECE-AC87-CFF56797585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57736" y="3073068"/>
            <a:ext cx="4418284" cy="23195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8877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94E6A0-1AFB-0643-2874-8AF435566D67}"/>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18B9F492-A430-B715-F189-37DDBF7F9B6C}"/>
              </a:ext>
            </a:extLst>
          </p:cNvPr>
          <p:cNvSpPr>
            <a:spLocks noGrp="1"/>
          </p:cNvSpPr>
          <p:nvPr>
            <p:ph idx="1"/>
          </p:nvPr>
        </p:nvSpPr>
        <p:spPr/>
        <p:txBody>
          <a:bodyPr/>
          <a:lstStyle/>
          <a:p>
            <a:endParaRPr lang="en-GB"/>
          </a:p>
        </p:txBody>
      </p:sp>
      <p:pic>
        <p:nvPicPr>
          <p:cNvPr id="5" name="Picture 4">
            <a:extLst>
              <a:ext uri="{FF2B5EF4-FFF2-40B4-BE49-F238E27FC236}">
                <a16:creationId xmlns:a16="http://schemas.microsoft.com/office/drawing/2014/main" id="{B4E395CD-4C91-330F-88EB-C01B29BF50C4}"/>
              </a:ext>
            </a:extLst>
          </p:cNvPr>
          <p:cNvPicPr>
            <a:picLocks noChangeAspect="1"/>
          </p:cNvPicPr>
          <p:nvPr/>
        </p:nvPicPr>
        <p:blipFill>
          <a:blip r:embed="rId2"/>
          <a:stretch>
            <a:fillRect/>
          </a:stretch>
        </p:blipFill>
        <p:spPr>
          <a:xfrm>
            <a:off x="0" y="2357508"/>
            <a:ext cx="12192000" cy="2142983"/>
          </a:xfrm>
          <a:prstGeom prst="rect">
            <a:avLst/>
          </a:prstGeom>
        </p:spPr>
      </p:pic>
    </p:spTree>
    <p:extLst>
      <p:ext uri="{BB962C8B-B14F-4D97-AF65-F5344CB8AC3E}">
        <p14:creationId xmlns:p14="http://schemas.microsoft.com/office/powerpoint/2010/main" val="33457642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D6174F-054A-EC15-8481-F85B6F6B8E40}"/>
              </a:ext>
            </a:extLst>
          </p:cNvPr>
          <p:cNvSpPr>
            <a:spLocks noGrp="1"/>
          </p:cNvSpPr>
          <p:nvPr>
            <p:ph type="title"/>
          </p:nvPr>
        </p:nvSpPr>
        <p:spPr/>
        <p:txBody>
          <a:bodyPr/>
          <a:lstStyle/>
          <a:p>
            <a:r>
              <a:rPr lang="en-GB" dirty="0"/>
              <a:t>Aim</a:t>
            </a:r>
          </a:p>
        </p:txBody>
      </p:sp>
      <p:sp>
        <p:nvSpPr>
          <p:cNvPr id="3" name="Content Placeholder 2">
            <a:extLst>
              <a:ext uri="{FF2B5EF4-FFF2-40B4-BE49-F238E27FC236}">
                <a16:creationId xmlns:a16="http://schemas.microsoft.com/office/drawing/2014/main" id="{A5CFB08C-CD72-8722-7331-5B5A048E1B30}"/>
              </a:ext>
            </a:extLst>
          </p:cNvPr>
          <p:cNvSpPr>
            <a:spLocks noGrp="1"/>
          </p:cNvSpPr>
          <p:nvPr>
            <p:ph idx="1"/>
          </p:nvPr>
        </p:nvSpPr>
        <p:spPr>
          <a:xfrm>
            <a:off x="1097280" y="1845734"/>
            <a:ext cx="8619476" cy="4023360"/>
          </a:xfrm>
        </p:spPr>
        <p:txBody>
          <a:bodyPr>
            <a:normAutofit fontScale="92500" lnSpcReduction="20000"/>
          </a:bodyPr>
          <a:lstStyle/>
          <a:p>
            <a:pPr>
              <a:buFont typeface="Arial" panose="020B0604020202020204" pitchFamily="34" charset="0"/>
              <a:buChar char="•"/>
            </a:pPr>
            <a:r>
              <a:rPr lang="en-GB" dirty="0"/>
              <a:t>NHS suggests and promotes the use of self-management and exercise for low back pain</a:t>
            </a:r>
          </a:p>
          <a:p>
            <a:pPr>
              <a:buFont typeface="Arial" panose="020B0604020202020204" pitchFamily="34" charset="0"/>
              <a:buChar char="•"/>
            </a:pPr>
            <a:r>
              <a:rPr lang="en-GB" dirty="0"/>
              <a:t>It is hard to determine the best way to exercise</a:t>
            </a:r>
          </a:p>
          <a:p>
            <a:pPr>
              <a:buFont typeface="Arial" panose="020B0604020202020204" pitchFamily="34" charset="0"/>
              <a:buChar char="•"/>
            </a:pPr>
            <a:r>
              <a:rPr lang="en-GB" dirty="0"/>
              <a:t>The app would allow the user to see how much their muscles work during the exercise</a:t>
            </a:r>
          </a:p>
          <a:p>
            <a:pPr>
              <a:buFont typeface="Arial" panose="020B0604020202020204" pitchFamily="34" charset="0"/>
              <a:buChar char="•"/>
            </a:pPr>
            <a:r>
              <a:rPr lang="en-GB" dirty="0"/>
              <a:t>The user can compare their muscle activity throughout their exercise session, and compare to previous sessions  </a:t>
            </a:r>
          </a:p>
          <a:p>
            <a:pPr>
              <a:buFont typeface="Arial" panose="020B0604020202020204" pitchFamily="34" charset="0"/>
              <a:buChar char="•"/>
            </a:pPr>
            <a:r>
              <a:rPr lang="en-GB" dirty="0"/>
              <a:t>Currently only EMG visualisation can be seen from sensors</a:t>
            </a:r>
          </a:p>
          <a:p>
            <a:pPr lvl="1">
              <a:buFont typeface="Arial" panose="020B0604020202020204" pitchFamily="34" charset="0"/>
              <a:buChar char="•"/>
            </a:pPr>
            <a:r>
              <a:rPr lang="en-GB" dirty="0"/>
              <a:t>Only understood by trained clinicians</a:t>
            </a:r>
          </a:p>
          <a:p>
            <a:pPr>
              <a:buFont typeface="Arial" panose="020B0604020202020204" pitchFamily="34" charset="0"/>
              <a:buChar char="•"/>
            </a:pPr>
            <a:r>
              <a:rPr lang="en-GB" dirty="0"/>
              <a:t>We aim to:</a:t>
            </a:r>
          </a:p>
          <a:p>
            <a:pPr lvl="1">
              <a:buFont typeface="Arial" panose="020B0604020202020204" pitchFamily="34" charset="0"/>
              <a:buChar char="•"/>
            </a:pPr>
            <a:r>
              <a:rPr lang="en-GB" dirty="0"/>
              <a:t>Reduce pain</a:t>
            </a:r>
          </a:p>
          <a:p>
            <a:pPr lvl="1">
              <a:buFont typeface="Arial" panose="020B0604020202020204" pitchFamily="34" charset="0"/>
              <a:buChar char="•"/>
            </a:pPr>
            <a:r>
              <a:rPr lang="en-GB" dirty="0"/>
              <a:t>Improve quality of life</a:t>
            </a:r>
          </a:p>
          <a:p>
            <a:pPr lvl="1">
              <a:buFont typeface="Arial" panose="020B0604020202020204" pitchFamily="34" charset="0"/>
              <a:buChar char="•"/>
            </a:pPr>
            <a:r>
              <a:rPr lang="en-GB" dirty="0"/>
              <a:t>Help people understand their own bodies better</a:t>
            </a:r>
          </a:p>
          <a:p>
            <a:pPr lvl="1">
              <a:buFont typeface="Arial" panose="020B0604020202020204" pitchFamily="34" charset="0"/>
              <a:buChar char="•"/>
            </a:pPr>
            <a:r>
              <a:rPr lang="en-GB" dirty="0"/>
              <a:t>Make an app that can be accessible to all</a:t>
            </a:r>
          </a:p>
          <a:p>
            <a:pPr>
              <a:buFont typeface="Arial" panose="020B0604020202020204" pitchFamily="34" charset="0"/>
              <a:buChar char="•"/>
            </a:pPr>
            <a:endParaRPr lang="en-GB" dirty="0"/>
          </a:p>
          <a:p>
            <a:pPr lvl="1">
              <a:buFont typeface="Arial" panose="020B0604020202020204" pitchFamily="34" charset="0"/>
              <a:buChar char="•"/>
            </a:pPr>
            <a:endParaRPr lang="en-GB" dirty="0"/>
          </a:p>
        </p:txBody>
      </p:sp>
      <p:pic>
        <p:nvPicPr>
          <p:cNvPr id="3074" name="Picture 2" descr="Trigno® Mobile System - Delsys">
            <a:extLst>
              <a:ext uri="{FF2B5EF4-FFF2-40B4-BE49-F238E27FC236}">
                <a16:creationId xmlns:a16="http://schemas.microsoft.com/office/drawing/2014/main" id="{30BD2981-D0EA-2740-AE76-9FD8C43901D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7184" t="47033" r="39560" b="4179"/>
          <a:stretch/>
        </p:blipFill>
        <p:spPr bwMode="auto">
          <a:xfrm>
            <a:off x="9974327" y="3238262"/>
            <a:ext cx="1959429" cy="26308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25308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D28519-0C58-51B4-1561-46306F39654C}"/>
              </a:ext>
            </a:extLst>
          </p:cNvPr>
          <p:cNvSpPr>
            <a:spLocks noGrp="1"/>
          </p:cNvSpPr>
          <p:nvPr>
            <p:ph type="title"/>
          </p:nvPr>
        </p:nvSpPr>
        <p:spPr/>
        <p:txBody>
          <a:bodyPr/>
          <a:lstStyle/>
          <a:p>
            <a:r>
              <a:rPr lang="en-GB" dirty="0"/>
              <a:t>The sensors</a:t>
            </a:r>
          </a:p>
        </p:txBody>
      </p:sp>
      <p:pic>
        <p:nvPicPr>
          <p:cNvPr id="2050" name="Picture 2" descr="Combining the best of two worlds - Xsens Motion Capture with Delsys EMG">
            <a:extLst>
              <a:ext uri="{FF2B5EF4-FFF2-40B4-BE49-F238E27FC236}">
                <a16:creationId xmlns:a16="http://schemas.microsoft.com/office/drawing/2014/main" id="{45A9F2BE-96F0-1DFE-C0B4-52026ADFB0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35296" y="155974"/>
            <a:ext cx="4685881" cy="78159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A picture containing hand&#10;&#10;Description automatically generated">
            <a:extLst>
              <a:ext uri="{FF2B5EF4-FFF2-40B4-BE49-F238E27FC236}">
                <a16:creationId xmlns:a16="http://schemas.microsoft.com/office/drawing/2014/main" id="{AA364671-A682-4F18-AB99-8DC08DD917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54650" y="2171170"/>
            <a:ext cx="1735490" cy="3470980"/>
          </a:xfrm>
          <a:prstGeom prst="rect">
            <a:avLst/>
          </a:prstGeom>
        </p:spPr>
      </p:pic>
      <p:pic>
        <p:nvPicPr>
          <p:cNvPr id="6" name="Picture 5" descr="A hand holding a smart watch&#10;&#10;Description automatically generated with medium confidence">
            <a:extLst>
              <a:ext uri="{FF2B5EF4-FFF2-40B4-BE49-F238E27FC236}">
                <a16:creationId xmlns:a16="http://schemas.microsoft.com/office/drawing/2014/main" id="{F06ACD33-6E4E-0222-6B95-06D617A7767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28576" y="2171170"/>
            <a:ext cx="1735490" cy="3470980"/>
          </a:xfrm>
          <a:prstGeom prst="rect">
            <a:avLst/>
          </a:prstGeom>
        </p:spPr>
      </p:pic>
      <p:pic>
        <p:nvPicPr>
          <p:cNvPr id="10" name="Picture 9" descr="A picture containing person, indoor, electronics&#10;&#10;Description automatically generated">
            <a:extLst>
              <a:ext uri="{FF2B5EF4-FFF2-40B4-BE49-F238E27FC236}">
                <a16:creationId xmlns:a16="http://schemas.microsoft.com/office/drawing/2014/main" id="{F152CBAB-10BC-EE94-9F04-A0615E46AC27}"/>
              </a:ext>
            </a:extLst>
          </p:cNvPr>
          <p:cNvPicPr>
            <a:picLocks noChangeAspect="1"/>
          </p:cNvPicPr>
          <p:nvPr/>
        </p:nvPicPr>
        <p:blipFill rotWithShape="1">
          <a:blip r:embed="rId6">
            <a:extLst>
              <a:ext uri="{28A0092B-C50C-407E-A947-70E740481C1C}">
                <a14:useLocalDpi xmlns:a14="http://schemas.microsoft.com/office/drawing/2010/main" val="0"/>
              </a:ext>
            </a:extLst>
          </a:blip>
          <a:srcRect b="50846"/>
          <a:stretch/>
        </p:blipFill>
        <p:spPr>
          <a:xfrm>
            <a:off x="857962" y="2698256"/>
            <a:ext cx="3593458" cy="2943894"/>
          </a:xfrm>
          <a:prstGeom prst="rect">
            <a:avLst/>
          </a:prstGeom>
        </p:spPr>
      </p:pic>
      <p:pic>
        <p:nvPicPr>
          <p:cNvPr id="11" name="Picture 10" descr="A picture containing person, indoor&#10;&#10;Description automatically generated">
            <a:extLst>
              <a:ext uri="{FF2B5EF4-FFF2-40B4-BE49-F238E27FC236}">
                <a16:creationId xmlns:a16="http://schemas.microsoft.com/office/drawing/2014/main" id="{FCF24100-487A-C146-9740-0C568557D41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863818" y="2171171"/>
            <a:ext cx="2082588" cy="3470980"/>
          </a:xfrm>
          <a:prstGeom prst="rect">
            <a:avLst/>
          </a:prstGeom>
        </p:spPr>
      </p:pic>
    </p:spTree>
    <p:extLst>
      <p:ext uri="{BB962C8B-B14F-4D97-AF65-F5344CB8AC3E}">
        <p14:creationId xmlns:p14="http://schemas.microsoft.com/office/powerpoint/2010/main" val="12604750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99000"/>
                <a:satMod val="140000"/>
              </a:schemeClr>
            </a:gs>
            <a:gs pos="65000">
              <a:schemeClr val="bg2">
                <a:tint val="100000"/>
                <a:shade val="80000"/>
                <a:satMod val="130000"/>
              </a:schemeClr>
            </a:gs>
            <a:gs pos="100000">
              <a:schemeClr val="bg2">
                <a:tint val="100000"/>
                <a:shade val="48000"/>
                <a:satMod val="120000"/>
              </a:schemeClr>
            </a:gs>
          </a:gsLst>
          <a:lin ang="16200000" scaled="0"/>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a:extLst>
              <a:ext uri="{FF2B5EF4-FFF2-40B4-BE49-F238E27FC236}">
                <a16:creationId xmlns:a16="http://schemas.microsoft.com/office/drawing/2014/main" id="{1F3985C0-E548-44D2-B30E-F3E42DADE1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88952" cy="4970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ABE63C67-2EDF-AEC2-CA6B-C5D3FB14D6D2}"/>
              </a:ext>
            </a:extLst>
          </p:cNvPr>
          <p:cNvSpPr>
            <a:spLocks noGrp="1"/>
          </p:cNvSpPr>
          <p:nvPr>
            <p:ph type="ctrTitle"/>
          </p:nvPr>
        </p:nvSpPr>
        <p:spPr>
          <a:xfrm>
            <a:off x="1097280" y="758952"/>
            <a:ext cx="10058400" cy="3892168"/>
          </a:xfrm>
        </p:spPr>
        <p:txBody>
          <a:bodyPr>
            <a:normAutofit/>
          </a:bodyPr>
          <a:lstStyle/>
          <a:p>
            <a:r>
              <a:rPr lang="en-GB">
                <a:solidFill>
                  <a:srgbClr val="FFFFFF"/>
                </a:solidFill>
              </a:rPr>
              <a:t>Journey so far</a:t>
            </a:r>
          </a:p>
        </p:txBody>
      </p:sp>
      <p:sp>
        <p:nvSpPr>
          <p:cNvPr id="3" name="Subtitle 2">
            <a:extLst>
              <a:ext uri="{FF2B5EF4-FFF2-40B4-BE49-F238E27FC236}">
                <a16:creationId xmlns:a16="http://schemas.microsoft.com/office/drawing/2014/main" id="{AAFEFE7D-59A2-8363-8D70-9FA8F0C79B19}"/>
              </a:ext>
            </a:extLst>
          </p:cNvPr>
          <p:cNvSpPr>
            <a:spLocks noGrp="1"/>
          </p:cNvSpPr>
          <p:nvPr>
            <p:ph type="subTitle" idx="1"/>
          </p:nvPr>
        </p:nvSpPr>
        <p:spPr>
          <a:xfrm>
            <a:off x="1100051" y="5225240"/>
            <a:ext cx="10058400" cy="1143000"/>
          </a:xfrm>
        </p:spPr>
        <p:txBody>
          <a:bodyPr>
            <a:normAutofit/>
          </a:bodyPr>
          <a:lstStyle/>
          <a:p>
            <a:endParaRPr lang="en-GB">
              <a:solidFill>
                <a:srgbClr val="FFFFFF"/>
              </a:solidFill>
            </a:endParaRPr>
          </a:p>
        </p:txBody>
      </p:sp>
    </p:spTree>
    <p:extLst>
      <p:ext uri="{BB962C8B-B14F-4D97-AF65-F5344CB8AC3E}">
        <p14:creationId xmlns:p14="http://schemas.microsoft.com/office/powerpoint/2010/main" val="4021285165"/>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BE7F5-2F8B-2034-A836-DD58BBF41408}"/>
              </a:ext>
            </a:extLst>
          </p:cNvPr>
          <p:cNvSpPr>
            <a:spLocks noGrp="1"/>
          </p:cNvSpPr>
          <p:nvPr>
            <p:ph type="title"/>
          </p:nvPr>
        </p:nvSpPr>
        <p:spPr/>
        <p:txBody>
          <a:bodyPr/>
          <a:lstStyle/>
          <a:p>
            <a:r>
              <a:rPr lang="en-GB" dirty="0"/>
              <a:t>Previous MSK session</a:t>
            </a:r>
          </a:p>
        </p:txBody>
      </p:sp>
      <p:pic>
        <p:nvPicPr>
          <p:cNvPr id="5" name="Content Placeholder 4" descr="Graphical user interface, application&#10;&#10;Description automatically generated">
            <a:extLst>
              <a:ext uri="{FF2B5EF4-FFF2-40B4-BE49-F238E27FC236}">
                <a16:creationId xmlns:a16="http://schemas.microsoft.com/office/drawing/2014/main" id="{0C7B74E0-EF19-274D-76E5-0D7EE0D6E37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23253" y="2896827"/>
            <a:ext cx="1467088" cy="2954888"/>
          </a:xfrm>
        </p:spPr>
      </p:pic>
      <p:pic>
        <p:nvPicPr>
          <p:cNvPr id="7" name="Picture 6" descr="Graphical user interface, application&#10;&#10;Description automatically generated">
            <a:extLst>
              <a:ext uri="{FF2B5EF4-FFF2-40B4-BE49-F238E27FC236}">
                <a16:creationId xmlns:a16="http://schemas.microsoft.com/office/drawing/2014/main" id="{F1BEFB3C-C2B3-DB1F-EE3A-40B73D1E10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34963" y="2896827"/>
            <a:ext cx="1467088" cy="2954888"/>
          </a:xfrm>
          <a:prstGeom prst="rect">
            <a:avLst/>
          </a:prstGeom>
        </p:spPr>
      </p:pic>
      <p:pic>
        <p:nvPicPr>
          <p:cNvPr id="9" name="Picture 8" descr="Graphical user interface, text, application, chat or text message&#10;&#10;Description automatically generated">
            <a:extLst>
              <a:ext uri="{FF2B5EF4-FFF2-40B4-BE49-F238E27FC236}">
                <a16:creationId xmlns:a16="http://schemas.microsoft.com/office/drawing/2014/main" id="{78971020-318C-E757-7B1F-D0C44C1590F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42177" y="2896827"/>
            <a:ext cx="1467088" cy="2954888"/>
          </a:xfrm>
          <a:prstGeom prst="rect">
            <a:avLst/>
          </a:prstGeom>
        </p:spPr>
      </p:pic>
      <p:pic>
        <p:nvPicPr>
          <p:cNvPr id="11" name="Picture 10" descr="Graphical user interface, text, application, chat or text message&#10;&#10;Description automatically generated">
            <a:extLst>
              <a:ext uri="{FF2B5EF4-FFF2-40B4-BE49-F238E27FC236}">
                <a16:creationId xmlns:a16="http://schemas.microsoft.com/office/drawing/2014/main" id="{9C28E615-3BE2-9CF0-1E3D-6777554F874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49391" y="2896827"/>
            <a:ext cx="1467088" cy="2954888"/>
          </a:xfrm>
          <a:prstGeom prst="rect">
            <a:avLst/>
          </a:prstGeom>
        </p:spPr>
      </p:pic>
      <p:pic>
        <p:nvPicPr>
          <p:cNvPr id="13" name="Picture 12" descr="Graphical user interface, text, application, chat or text message&#10;&#10;Description automatically generated">
            <a:extLst>
              <a:ext uri="{FF2B5EF4-FFF2-40B4-BE49-F238E27FC236}">
                <a16:creationId xmlns:a16="http://schemas.microsoft.com/office/drawing/2014/main" id="{867175FE-8AE1-97F2-E7C3-283B130C34B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56605" y="2896827"/>
            <a:ext cx="1467088" cy="2954888"/>
          </a:xfrm>
          <a:prstGeom prst="rect">
            <a:avLst/>
          </a:prstGeom>
        </p:spPr>
      </p:pic>
      <p:pic>
        <p:nvPicPr>
          <p:cNvPr id="15" name="Picture 14" descr="Graphical user interface, text, application&#10;&#10;Description automatically generated with medium confidence">
            <a:extLst>
              <a:ext uri="{FF2B5EF4-FFF2-40B4-BE49-F238E27FC236}">
                <a16:creationId xmlns:a16="http://schemas.microsoft.com/office/drawing/2014/main" id="{691C562B-3C61-9B67-E507-F7B059B6475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363819" y="2896827"/>
            <a:ext cx="1467088" cy="2954888"/>
          </a:xfrm>
          <a:prstGeom prst="rect">
            <a:avLst/>
          </a:prstGeom>
        </p:spPr>
      </p:pic>
      <p:sp>
        <p:nvSpPr>
          <p:cNvPr id="18" name="Content Placeholder 2">
            <a:extLst>
              <a:ext uri="{FF2B5EF4-FFF2-40B4-BE49-F238E27FC236}">
                <a16:creationId xmlns:a16="http://schemas.microsoft.com/office/drawing/2014/main" id="{1683D1D4-ABEB-F935-5A2A-EBE154F383B5}"/>
              </a:ext>
            </a:extLst>
          </p:cNvPr>
          <p:cNvSpPr txBox="1">
            <a:spLocks/>
          </p:cNvSpPr>
          <p:nvPr/>
        </p:nvSpPr>
        <p:spPr>
          <a:xfrm>
            <a:off x="1097280" y="1845734"/>
            <a:ext cx="10058400" cy="4023360"/>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GB" dirty="0"/>
              <a:t>Initial session in May with 3 MSK members to discuss initial design ideas.</a:t>
            </a:r>
          </a:p>
          <a:p>
            <a:r>
              <a:rPr lang="en-GB" dirty="0"/>
              <a:t>Designs shown:</a:t>
            </a:r>
          </a:p>
        </p:txBody>
      </p:sp>
    </p:spTree>
    <p:extLst>
      <p:ext uri="{BB962C8B-B14F-4D97-AF65-F5344CB8AC3E}">
        <p14:creationId xmlns:p14="http://schemas.microsoft.com/office/powerpoint/2010/main" val="12359375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8DB40F-64BE-49D9-800B-C2B90AD4C996}"/>
              </a:ext>
            </a:extLst>
          </p:cNvPr>
          <p:cNvSpPr>
            <a:spLocks noGrp="1"/>
          </p:cNvSpPr>
          <p:nvPr>
            <p:ph type="title"/>
          </p:nvPr>
        </p:nvSpPr>
        <p:spPr/>
        <p:txBody>
          <a:bodyPr/>
          <a:lstStyle/>
          <a:p>
            <a:r>
              <a:rPr lang="en-GB" dirty="0"/>
              <a:t>Feedback received</a:t>
            </a:r>
          </a:p>
        </p:txBody>
      </p:sp>
      <p:sp>
        <p:nvSpPr>
          <p:cNvPr id="3" name="Content Placeholder 2">
            <a:extLst>
              <a:ext uri="{FF2B5EF4-FFF2-40B4-BE49-F238E27FC236}">
                <a16:creationId xmlns:a16="http://schemas.microsoft.com/office/drawing/2014/main" id="{47655446-024F-23DE-E08C-8079E94F9D47}"/>
              </a:ext>
            </a:extLst>
          </p:cNvPr>
          <p:cNvSpPr>
            <a:spLocks noGrp="1"/>
          </p:cNvSpPr>
          <p:nvPr>
            <p:ph idx="1"/>
          </p:nvPr>
        </p:nvSpPr>
        <p:spPr/>
        <p:txBody>
          <a:bodyPr/>
          <a:lstStyle/>
          <a:p>
            <a:pPr>
              <a:buFont typeface="Arial" panose="020B0604020202020204" pitchFamily="34" charset="0"/>
              <a:buChar char="•"/>
            </a:pPr>
            <a:r>
              <a:rPr lang="en-GB" dirty="0"/>
              <a:t>Personalisation of the gifs as an option</a:t>
            </a:r>
          </a:p>
          <a:p>
            <a:pPr lvl="1">
              <a:buFont typeface="Arial" panose="020B0604020202020204" pitchFamily="34" charset="0"/>
              <a:buChar char="•"/>
            </a:pPr>
            <a:r>
              <a:rPr lang="en-GB" dirty="0"/>
              <a:t>Include different body shapes</a:t>
            </a:r>
          </a:p>
          <a:p>
            <a:pPr lvl="1">
              <a:buFont typeface="Arial" panose="020B0604020202020204" pitchFamily="34" charset="0"/>
              <a:buChar char="•"/>
            </a:pPr>
            <a:r>
              <a:rPr lang="en-GB" dirty="0"/>
              <a:t>Include different difficulties for the exercise</a:t>
            </a:r>
          </a:p>
          <a:p>
            <a:pPr lvl="1">
              <a:buFont typeface="Arial" panose="020B0604020202020204" pitchFamily="34" charset="0"/>
              <a:buChar char="•"/>
            </a:pPr>
            <a:endParaRPr lang="en-GB" dirty="0"/>
          </a:p>
          <a:p>
            <a:pPr>
              <a:buFont typeface="Arial" panose="020B0604020202020204" pitchFamily="34" charset="0"/>
              <a:buChar char="•"/>
            </a:pPr>
            <a:r>
              <a:rPr lang="en-GB" dirty="0"/>
              <a:t>Encouraging notes and reminders</a:t>
            </a:r>
          </a:p>
          <a:p>
            <a:pPr lvl="1">
              <a:buFont typeface="Arial" panose="020B0604020202020204" pitchFamily="34" charset="0"/>
              <a:buChar char="•"/>
            </a:pPr>
            <a:r>
              <a:rPr lang="en-GB" dirty="0"/>
              <a:t>Can complete these exercises in other settings etc.</a:t>
            </a:r>
          </a:p>
          <a:p>
            <a:pPr lvl="1">
              <a:buFont typeface="Arial" panose="020B0604020202020204" pitchFamily="34" charset="0"/>
              <a:buChar char="•"/>
            </a:pPr>
            <a:endParaRPr lang="en-GB" dirty="0"/>
          </a:p>
          <a:p>
            <a:pPr>
              <a:buFont typeface="Arial" panose="020B0604020202020204" pitchFamily="34" charset="0"/>
              <a:buChar char="•"/>
            </a:pPr>
            <a:r>
              <a:rPr lang="en-GB" dirty="0"/>
              <a:t>Visualisation of the results of the session with thumbs up/smileys/encouraging messages</a:t>
            </a:r>
          </a:p>
        </p:txBody>
      </p:sp>
    </p:spTree>
    <p:extLst>
      <p:ext uri="{BB962C8B-B14F-4D97-AF65-F5344CB8AC3E}">
        <p14:creationId xmlns:p14="http://schemas.microsoft.com/office/powerpoint/2010/main" val="23171160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B9E086-C60E-9322-7F78-A38E6942497B}"/>
              </a:ext>
            </a:extLst>
          </p:cNvPr>
          <p:cNvSpPr>
            <a:spLocks noGrp="1"/>
          </p:cNvSpPr>
          <p:nvPr>
            <p:ph type="title"/>
          </p:nvPr>
        </p:nvSpPr>
        <p:spPr/>
        <p:txBody>
          <a:bodyPr/>
          <a:lstStyle/>
          <a:p>
            <a:r>
              <a:rPr lang="en-GB" dirty="0"/>
              <a:t>App development</a:t>
            </a:r>
          </a:p>
        </p:txBody>
      </p:sp>
      <p:sp>
        <p:nvSpPr>
          <p:cNvPr id="3" name="Content Placeholder 2">
            <a:extLst>
              <a:ext uri="{FF2B5EF4-FFF2-40B4-BE49-F238E27FC236}">
                <a16:creationId xmlns:a16="http://schemas.microsoft.com/office/drawing/2014/main" id="{83A4BC5F-F48D-DBCC-FA70-C3D2701D67EE}"/>
              </a:ext>
            </a:extLst>
          </p:cNvPr>
          <p:cNvSpPr>
            <a:spLocks noGrp="1"/>
          </p:cNvSpPr>
          <p:nvPr>
            <p:ph idx="1"/>
          </p:nvPr>
        </p:nvSpPr>
        <p:spPr/>
        <p:txBody>
          <a:bodyPr/>
          <a:lstStyle/>
          <a:p>
            <a:pPr>
              <a:buFont typeface="Arial" panose="020B0604020202020204" pitchFamily="34" charset="0"/>
              <a:buChar char="•"/>
            </a:pPr>
            <a:r>
              <a:rPr lang="en-GB" dirty="0"/>
              <a:t>Understand and connect the sensors </a:t>
            </a:r>
          </a:p>
          <a:p>
            <a:pPr>
              <a:buFont typeface="Arial" panose="020B0604020202020204" pitchFamily="34" charset="0"/>
              <a:buChar char="•"/>
            </a:pPr>
            <a:r>
              <a:rPr lang="en-GB" dirty="0"/>
              <a:t>Learn how to make an app</a:t>
            </a:r>
          </a:p>
          <a:p>
            <a:pPr>
              <a:buFont typeface="Arial" panose="020B0604020202020204" pitchFamily="34" charset="0"/>
              <a:buChar char="•"/>
            </a:pPr>
            <a:r>
              <a:rPr lang="en-GB" dirty="0"/>
              <a:t>Work on the designs of the application</a:t>
            </a:r>
          </a:p>
          <a:p>
            <a:pPr>
              <a:buFont typeface="Arial" panose="020B0604020202020204" pitchFamily="34" charset="0"/>
              <a:buChar char="•"/>
            </a:pPr>
            <a:endParaRPr lang="en-GB" dirty="0"/>
          </a:p>
          <a:p>
            <a:pPr>
              <a:buFont typeface="Arial" panose="020B0604020202020204" pitchFamily="34" charset="0"/>
              <a:buChar char="•"/>
            </a:pPr>
            <a:r>
              <a:rPr lang="en-GB" dirty="0"/>
              <a:t>Project Overview and Planning report was a success</a:t>
            </a:r>
          </a:p>
          <a:p>
            <a:pPr>
              <a:buFont typeface="Arial" panose="020B0604020202020204" pitchFamily="34" charset="0"/>
              <a:buChar char="•"/>
            </a:pPr>
            <a:endParaRPr lang="en-GB" dirty="0"/>
          </a:p>
          <a:p>
            <a:pPr>
              <a:buFont typeface="Arial" panose="020B0604020202020204" pitchFamily="34" charset="0"/>
              <a:buChar char="•"/>
            </a:pPr>
            <a:r>
              <a:rPr lang="en-GB" dirty="0"/>
              <a:t>Minimal viable product is ready!</a:t>
            </a:r>
          </a:p>
          <a:p>
            <a:pPr>
              <a:buFont typeface="Arial" panose="020B0604020202020204" pitchFamily="34" charset="0"/>
              <a:buChar char="•"/>
            </a:pPr>
            <a:endParaRPr lang="en-GB" dirty="0"/>
          </a:p>
        </p:txBody>
      </p:sp>
    </p:spTree>
    <p:extLst>
      <p:ext uri="{BB962C8B-B14F-4D97-AF65-F5344CB8AC3E}">
        <p14:creationId xmlns:p14="http://schemas.microsoft.com/office/powerpoint/2010/main" val="655152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BF1824-F385-27A1-3C9F-ABF121771C04}"/>
              </a:ext>
            </a:extLst>
          </p:cNvPr>
          <p:cNvSpPr>
            <a:spLocks noGrp="1"/>
          </p:cNvSpPr>
          <p:nvPr>
            <p:ph type="title"/>
          </p:nvPr>
        </p:nvSpPr>
        <p:spPr/>
        <p:txBody>
          <a:bodyPr/>
          <a:lstStyle/>
          <a:p>
            <a:r>
              <a:rPr lang="en-GB" dirty="0"/>
              <a:t>Minimal viable product</a:t>
            </a:r>
          </a:p>
        </p:txBody>
      </p:sp>
      <p:pic>
        <p:nvPicPr>
          <p:cNvPr id="5" name="Picture 4" descr="Graphical user interface, application&#10;&#10;Description automatically generated">
            <a:extLst>
              <a:ext uri="{FF2B5EF4-FFF2-40B4-BE49-F238E27FC236}">
                <a16:creationId xmlns:a16="http://schemas.microsoft.com/office/drawing/2014/main" id="{33B07013-5999-433F-AE04-608EBDC35F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2707" y="1844099"/>
            <a:ext cx="2630434" cy="4405978"/>
          </a:xfrm>
          <a:prstGeom prst="rect">
            <a:avLst/>
          </a:prstGeom>
        </p:spPr>
      </p:pic>
      <p:sp>
        <p:nvSpPr>
          <p:cNvPr id="25" name="Content Placeholder 2">
            <a:extLst>
              <a:ext uri="{FF2B5EF4-FFF2-40B4-BE49-F238E27FC236}">
                <a16:creationId xmlns:a16="http://schemas.microsoft.com/office/drawing/2014/main" id="{EF486C37-9346-FC06-DBB1-DB32733BEC80}"/>
              </a:ext>
            </a:extLst>
          </p:cNvPr>
          <p:cNvSpPr>
            <a:spLocks noGrp="1"/>
          </p:cNvSpPr>
          <p:nvPr>
            <p:ph idx="1"/>
          </p:nvPr>
        </p:nvSpPr>
        <p:spPr>
          <a:xfrm>
            <a:off x="4220308" y="1845734"/>
            <a:ext cx="6935372" cy="4023360"/>
          </a:xfrm>
        </p:spPr>
        <p:txBody>
          <a:bodyPr/>
          <a:lstStyle/>
          <a:p>
            <a:pPr>
              <a:buFont typeface="Arial" panose="020B0604020202020204" pitchFamily="34" charset="0"/>
              <a:buChar char="•"/>
            </a:pPr>
            <a:r>
              <a:rPr lang="en-GB" dirty="0"/>
              <a:t>What would you like to see first when you open the application?</a:t>
            </a:r>
          </a:p>
          <a:p>
            <a:pPr lvl="1">
              <a:buFont typeface="Arial" panose="020B0604020202020204" pitchFamily="34" charset="0"/>
              <a:buChar char="•"/>
            </a:pPr>
            <a:r>
              <a:rPr lang="en-GB" dirty="0"/>
              <a:t>Straight into connecting the sensors?</a:t>
            </a:r>
          </a:p>
          <a:p>
            <a:pPr lvl="1">
              <a:buFont typeface="Arial" panose="020B0604020202020204" pitchFamily="34" charset="0"/>
              <a:buChar char="•"/>
            </a:pPr>
            <a:r>
              <a:rPr lang="en-GB" dirty="0"/>
              <a:t>Information about your last session?</a:t>
            </a:r>
          </a:p>
          <a:p>
            <a:pPr lvl="1">
              <a:buFont typeface="Arial" panose="020B0604020202020204" pitchFamily="34" charset="0"/>
              <a:buChar char="•"/>
            </a:pPr>
            <a:r>
              <a:rPr lang="en-GB" dirty="0"/>
              <a:t>Positive/motivational quote?</a:t>
            </a:r>
          </a:p>
          <a:p>
            <a:pPr lvl="1">
              <a:buFont typeface="Arial" panose="020B0604020202020204" pitchFamily="34" charset="0"/>
              <a:buChar char="•"/>
            </a:pPr>
            <a:r>
              <a:rPr lang="en-GB" dirty="0"/>
              <a:t>Other?</a:t>
            </a:r>
          </a:p>
        </p:txBody>
      </p:sp>
    </p:spTree>
    <p:extLst>
      <p:ext uri="{BB962C8B-B14F-4D97-AF65-F5344CB8AC3E}">
        <p14:creationId xmlns:p14="http://schemas.microsoft.com/office/powerpoint/2010/main" val="3735569748"/>
      </p:ext>
    </p:extLst>
  </p:cSld>
  <p:clrMapOvr>
    <a:masterClrMapping/>
  </p:clrMapOvr>
</p:sld>
</file>

<file path=ppt/theme/theme1.xml><?xml version="1.0" encoding="utf-8"?>
<a:theme xmlns:a="http://schemas.openxmlformats.org/drawingml/2006/main" name="Retrospect">
  <a:themeElements>
    <a:clrScheme name="Violet II">
      <a:dk1>
        <a:sysClr val="windowText" lastClr="000000"/>
      </a:dk1>
      <a:lt1>
        <a:sysClr val="window" lastClr="FFFFFF"/>
      </a:lt1>
      <a:dk2>
        <a:srgbClr val="632E62"/>
      </a:dk2>
      <a:lt2>
        <a:srgbClr val="EAE5EB"/>
      </a:lt2>
      <a:accent1>
        <a:srgbClr val="92278F"/>
      </a:accent1>
      <a:accent2>
        <a:srgbClr val="9B57D3"/>
      </a:accent2>
      <a:accent3>
        <a:srgbClr val="755DD9"/>
      </a:accent3>
      <a:accent4>
        <a:srgbClr val="665EB8"/>
      </a:accent4>
      <a:accent5>
        <a:srgbClr val="45A5ED"/>
      </a:accent5>
      <a:accent6>
        <a:srgbClr val="5982DB"/>
      </a:accent6>
      <a:hlink>
        <a:srgbClr val="0066FF"/>
      </a:hlink>
      <a:folHlink>
        <a:srgbClr val="666699"/>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418</TotalTime>
  <Words>811</Words>
  <Application>Microsoft Office PowerPoint</Application>
  <PresentationFormat>Widescreen</PresentationFormat>
  <Paragraphs>110</Paragraphs>
  <Slides>20</Slides>
  <Notes>9</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20</vt:i4>
      </vt:variant>
    </vt:vector>
  </HeadingPairs>
  <TitlesOfParts>
    <vt:vector size="24" baseType="lpstr">
      <vt:lpstr>Arial</vt:lpstr>
      <vt:lpstr>Calibri</vt:lpstr>
      <vt:lpstr>Calibri Light</vt:lpstr>
      <vt:lpstr>Retrospect</vt:lpstr>
      <vt:lpstr>INDEX App  INDividualised EXercise approach for people with chronic low back pain (INDEX study): The development of an enhanced EMG biofeedback app</vt:lpstr>
      <vt:lpstr>Carolina</vt:lpstr>
      <vt:lpstr>Aim</vt:lpstr>
      <vt:lpstr>The sensors</vt:lpstr>
      <vt:lpstr>Journey so far</vt:lpstr>
      <vt:lpstr>Previous MSK session</vt:lpstr>
      <vt:lpstr>Feedback received</vt:lpstr>
      <vt:lpstr>App development</vt:lpstr>
      <vt:lpstr>Minimal viable product</vt:lpstr>
      <vt:lpstr>PowerPoint Presentation</vt:lpstr>
      <vt:lpstr>PowerPoint Presentation</vt:lpstr>
      <vt:lpstr>PowerPoint Presentation</vt:lpstr>
      <vt:lpstr>PowerPoint Presentation</vt:lpstr>
      <vt:lpstr>PowerPoint Presentation</vt:lpstr>
      <vt:lpstr>PowerPoint Presentation</vt:lpstr>
      <vt:lpstr>Options for performance display</vt:lpstr>
      <vt:lpstr>PowerPoint Presentation</vt:lpstr>
      <vt:lpstr>Next steps</vt:lpstr>
      <vt:lpstr>THANK YOU</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INDEX App</dc:title>
  <dc:creator>Carolina Costa Lopes</dc:creator>
  <cp:lastModifiedBy>Carolina Costa Lopes</cp:lastModifiedBy>
  <cp:revision>28</cp:revision>
  <dcterms:created xsi:type="dcterms:W3CDTF">2022-07-23T00:22:28Z</dcterms:created>
  <dcterms:modified xsi:type="dcterms:W3CDTF">2022-07-25T14:14:02Z</dcterms:modified>
</cp:coreProperties>
</file>